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502" r:id="rId2"/>
    <p:sldId id="519" r:id="rId3"/>
    <p:sldId id="504" r:id="rId4"/>
    <p:sldId id="520" r:id="rId5"/>
    <p:sldId id="521" r:id="rId6"/>
    <p:sldId id="505" r:id="rId7"/>
    <p:sldId id="522" r:id="rId8"/>
    <p:sldId id="515" r:id="rId9"/>
    <p:sldId id="523" r:id="rId10"/>
    <p:sldId id="513" r:id="rId11"/>
    <p:sldId id="530" r:id="rId12"/>
    <p:sldId id="514" r:id="rId13"/>
    <p:sldId id="506" r:id="rId14"/>
    <p:sldId id="524" r:id="rId15"/>
    <p:sldId id="526" r:id="rId16"/>
    <p:sldId id="517" r:id="rId17"/>
    <p:sldId id="527" r:id="rId18"/>
    <p:sldId id="509" r:id="rId19"/>
    <p:sldId id="511" r:id="rId20"/>
    <p:sldId id="531" r:id="rId21"/>
    <p:sldId id="473" r:id="rId22"/>
    <p:sldId id="532" r:id="rId23"/>
    <p:sldId id="512" r:id="rId24"/>
    <p:sldId id="37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t Marot" initials="LM" lastIdx="3" clrIdx="0">
    <p:extLst>
      <p:ext uri="{19B8F6BF-5375-455C-9EA6-DF929625EA0E}">
        <p15:presenceInfo xmlns:p15="http://schemas.microsoft.com/office/powerpoint/2012/main" userId="S-1-5-21-479988891-1988954239-1834494585-2566" providerId="AD"/>
      </p:ext>
    </p:extLst>
  </p:cmAuthor>
  <p:cmAuthor id="2" name="Tomas Correia Sousa" initials="TCS" lastIdx="1" clrIdx="1">
    <p:extLst>
      <p:ext uri="{19B8F6BF-5375-455C-9EA6-DF929625EA0E}">
        <p15:presenceInfo xmlns:p15="http://schemas.microsoft.com/office/powerpoint/2012/main" userId="S-1-5-21-479988891-1988954239-1834494585-1698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7D2"/>
    <a:srgbClr val="3333FF"/>
    <a:srgbClr val="B87333"/>
    <a:srgbClr val="BFBFBF"/>
    <a:srgbClr val="CC66FF"/>
    <a:srgbClr val="FF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7" autoAdjust="0"/>
    <p:restoredTop sz="95268" autoAdjust="0"/>
  </p:normalViewPr>
  <p:slideViewPr>
    <p:cSldViewPr>
      <p:cViewPr varScale="1">
        <p:scale>
          <a:sx n="114" d="100"/>
          <a:sy n="114" d="100"/>
        </p:scale>
        <p:origin x="63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0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62ED1-F84C-419E-91AC-B763F66F508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28522-F0AE-4437-9324-DAA4D8A34BE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7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CA8E2-E7F6-4798-96A6-7DCCC31BBFF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BA8A0-BB32-4CCC-84A4-746EAD1900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6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9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0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2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5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4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6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8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9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7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7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CH" altLang="fr-FR"/>
          </a:p>
        </p:txBody>
      </p:sp>
      <p:sp>
        <p:nvSpPr>
          <p:cNvPr id="2713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C468428B-D708-466A-B453-77DCAFD84AE3}" type="slidenum">
              <a:rPr lang="de-CH" altLang="fr-FR" sz="120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24</a:t>
            </a:fld>
            <a:endParaRPr lang="de-CH" altLang="fr-FR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6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5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0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6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4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9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BA8A0-BB32-4CCC-84A4-746EAD1900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5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08396" y="225423"/>
            <a:ext cx="8928100" cy="3858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rgbClr val="FFFFFF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" y="369229"/>
            <a:ext cx="1588313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4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umsplatzhalter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ußzeilenplatzhalt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7E399-ED9D-4374-87FC-0C05A9D653EA}" type="slidenum">
              <a:rPr lang="en-GB" altLang="fr-FR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GB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3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/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ußzeilenplatzhalt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8AB53-2E7A-4D0A-9231-CF7014E564B6}" type="slidenum">
              <a:rPr lang="en-GB" altLang="fr-FR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GB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9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7">
            <a:extLst/>
          </p:cNvPr>
          <p:cNvSpPr/>
          <p:nvPr userDrawn="1"/>
        </p:nvSpPr>
        <p:spPr>
          <a:xfrm>
            <a:off x="-3049" y="3651870"/>
            <a:ext cx="8928100" cy="1286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 err="1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032272"/>
            <a:ext cx="7772400" cy="78339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71550" y="1923678"/>
            <a:ext cx="6800850" cy="243027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 dirty="0"/>
          </a:p>
        </p:txBody>
      </p:sp>
      <p:pic>
        <p:nvPicPr>
          <p:cNvPr id="11" name="Grafik 8">
            <a:extLst>
              <a:ext uri="{FF2B5EF4-FFF2-40B4-BE49-F238E27FC236}">
                <a16:creationId xmlns:a16="http://schemas.microsoft.com/office/drawing/2014/main" id="{53375968-6C8C-430B-A17D-F7B4D4FC9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7" y="85332"/>
            <a:ext cx="1584000" cy="55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abecera2">
            <a:extLst>
              <a:ext uri="{FF2B5EF4-FFF2-40B4-BE49-F238E27FC236}">
                <a16:creationId xmlns:a16="http://schemas.microsoft.com/office/drawing/2014/main" id="{74585B06-D5F4-48DF-88AA-F29A36D13F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22"/>
          <a:stretch>
            <a:fillRect/>
          </a:stretch>
        </p:blipFill>
        <p:spPr bwMode="auto">
          <a:xfrm>
            <a:off x="3331837" y="73188"/>
            <a:ext cx="1679454" cy="64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owerPoint_Graphic">
            <a:extLst>
              <a:ext uri="{FF2B5EF4-FFF2-40B4-BE49-F238E27FC236}">
                <a16:creationId xmlns:a16="http://schemas.microsoft.com/office/drawing/2014/main" id="{90D4C022-008F-4127-AD00-BCA9960D26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1" r="71729" b="2411"/>
          <a:stretch>
            <a:fillRect/>
          </a:stretch>
        </p:blipFill>
        <p:spPr bwMode="auto">
          <a:xfrm>
            <a:off x="6660232" y="276247"/>
            <a:ext cx="2158526" cy="42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3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7">
            <a:extLst/>
          </p:cNvPr>
          <p:cNvSpPr/>
          <p:nvPr userDrawn="1"/>
        </p:nvSpPr>
        <p:spPr>
          <a:xfrm>
            <a:off x="-3049" y="3579862"/>
            <a:ext cx="8928100" cy="13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 err="1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032272"/>
            <a:ext cx="7772400" cy="78339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71550" y="1923678"/>
            <a:ext cx="6800850" cy="243027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 dirty="0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3375968-6C8C-430B-A17D-F7B4D4FC9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7" y="111762"/>
            <a:ext cx="1584000" cy="55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2047">
            <a:extLst>
              <a:ext uri="{FF2B5EF4-FFF2-40B4-BE49-F238E27FC236}">
                <a16:creationId xmlns:a16="http://schemas.microsoft.com/office/drawing/2014/main" id="{635328B2-1AE2-46CD-A4E1-574CAA9BFE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23" y="111762"/>
            <a:ext cx="648000" cy="64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EE927AC-AA92-4A4A-A6FE-FFBD9EA893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509053" y="227388"/>
            <a:ext cx="2160000" cy="405644"/>
            <a:chOff x="4387473" y="198455"/>
            <a:chExt cx="6784713" cy="127415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47DCD1B-BA4E-4626-910E-821CE7D48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429917" y="198455"/>
              <a:ext cx="4742269" cy="127092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6F2319EE-824E-4ED7-B4D4-D4DA5D8802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39078" t="42043" r="38743" b="41971"/>
            <a:stretch/>
          </p:blipFill>
          <p:spPr>
            <a:xfrm>
              <a:off x="4387473" y="230635"/>
              <a:ext cx="2042444" cy="124197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DFEFF828-337B-43E0-9001-67E7AD002F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01383" y="275522"/>
            <a:ext cx="2160000" cy="3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31800" y="4815581"/>
            <a:ext cx="8604696" cy="3279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14161"/>
            <a:ext cx="8280400" cy="3537347"/>
          </a:xfrm>
        </p:spPr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2200"/>
              </a:lnSpc>
              <a:defRPr/>
            </a:lvl2pPr>
            <a:lvl3pPr>
              <a:lnSpc>
                <a:spcPts val="2200"/>
              </a:lnSpc>
              <a:defRPr/>
            </a:lvl3pPr>
            <a:lvl4pPr>
              <a:lnSpc>
                <a:spcPts val="2200"/>
              </a:lnSpc>
              <a:defRPr/>
            </a:lvl4pPr>
            <a:lvl5pPr>
              <a:lnSpc>
                <a:spcPts val="22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el 1"/>
          <p:cNvSpPr txBox="1">
            <a:spLocks/>
          </p:cNvSpPr>
          <p:nvPr userDrawn="1"/>
        </p:nvSpPr>
        <p:spPr bwMode="auto">
          <a:xfrm>
            <a:off x="0" y="73717"/>
            <a:ext cx="9144000" cy="60429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2pPr>
            <a:lvl3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3pPr>
            <a:lvl4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4pPr>
            <a:lvl5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5pPr>
            <a:lvl6pPr marL="4572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6pPr>
            <a:lvl7pPr marL="9144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7pPr>
            <a:lvl8pPr marL="13716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8pPr>
            <a:lvl9pPr marL="18288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/>
            <a:r>
              <a:rPr lang="fr-FR" altLang="fr-FR" dirty="0">
                <a:solidFill>
                  <a:srgbClr val="000000"/>
                </a:solidFill>
              </a:rPr>
              <a:t>	</a:t>
            </a:r>
            <a:endParaRPr lang="fr-FR" altLang="fr-FR" b="0" dirty="0">
              <a:solidFill>
                <a:srgbClr val="000000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5" y="88922"/>
            <a:ext cx="1187625" cy="57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umsplatzhalter 3"/>
          <p:cNvSpPr txBox="1">
            <a:spLocks/>
          </p:cNvSpPr>
          <p:nvPr userDrawn="1"/>
        </p:nvSpPr>
        <p:spPr bwMode="auto">
          <a:xfrm>
            <a:off x="467544" y="4853062"/>
            <a:ext cx="8568952" cy="22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600" rIns="0" bIns="0"/>
          <a:lstStyle>
            <a:lvl1pPr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1pPr>
            <a:lvl2pPr marL="179388" indent="-179388"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2pPr>
            <a:lvl3pPr marL="358775" indent="-179388"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3pPr>
            <a:lvl4pPr marL="539750" indent="-179388"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719138" indent="-179388"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5pPr>
            <a:lvl6pPr marL="1176338" indent="-1793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6pPr>
            <a:lvl7pPr marL="1633538" indent="-1793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7pPr>
            <a:lvl8pPr marL="2090738" indent="-1793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8pPr>
            <a:lvl9pPr marL="2547938" indent="-1793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fr-FR" sz="1200" b="1" dirty="0">
                <a:latin typeface="+mj-lt"/>
              </a:rPr>
              <a:t>44</a:t>
            </a:r>
            <a:r>
              <a:rPr lang="de-DE" altLang="fr-FR" sz="1200" b="1" baseline="30000" dirty="0">
                <a:latin typeface="+mj-lt"/>
              </a:rPr>
              <a:t>th</a:t>
            </a:r>
            <a:r>
              <a:rPr lang="de-DE" altLang="fr-FR" sz="1200" b="1" dirty="0">
                <a:latin typeface="+mj-lt"/>
              </a:rPr>
              <a:t> ITPA, ITER</a:t>
            </a:r>
            <a:r>
              <a:rPr lang="en-GB" altLang="fr-FR" sz="1200" dirty="0">
                <a:latin typeface="+mj-lt"/>
              </a:rPr>
              <a:t>	</a:t>
            </a:r>
            <a:r>
              <a:rPr lang="de-DE" altLang="fr-FR" sz="1200" b="1" dirty="0">
                <a:solidFill>
                  <a:schemeClr val="tx1"/>
                </a:solidFill>
                <a:latin typeface="+mj-lt"/>
              </a:rPr>
              <a:t>Laurent Marot et.al.			</a:t>
            </a:r>
            <a:r>
              <a:rPr lang="de-DE" altLang="fr-FR" sz="1200" b="1" baseline="0" dirty="0">
                <a:solidFill>
                  <a:schemeClr val="tx1"/>
                </a:solidFill>
                <a:latin typeface="+mj-lt"/>
              </a:rPr>
              <a:t>                                                                   </a:t>
            </a:r>
            <a:fld id="{383BD74B-3055-4A6C-93D4-BE96FFCC67C6}" type="slidenum">
              <a:rPr lang="en-US" sz="1200" b="1" smtClean="0">
                <a:latin typeface="+mj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200" b="1" dirty="0">
              <a:latin typeface="+mj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5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140618"/>
            <a:ext cx="6192838" cy="297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4" y="1140619"/>
            <a:ext cx="1944687" cy="35373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umsplatzhalter 3">
            <a:extLst/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ußzeilenplatzhalter 4">
            <a:extLst/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5">
            <a:extLst/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6B710-7FF3-4A99-A53E-A0003CDE1E37}" type="slidenum">
              <a:rPr lang="en-GB" altLang="fr-FR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GB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140618"/>
            <a:ext cx="4068763" cy="1944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8" y="1140619"/>
            <a:ext cx="4068763" cy="1944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1" y="3165816"/>
            <a:ext cx="4068763" cy="13771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8" y="3165816"/>
            <a:ext cx="4068763" cy="13771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Datumsplatzhalter 3">
            <a:extLst/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Fußzeilenplatzhalter 4">
            <a:extLst/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Foliennummernplatzhalter 5">
            <a:extLst/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191A1-F621-4992-A977-90B062FE0A97}" type="slidenum">
              <a:rPr lang="en-GB" altLang="fr-FR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GB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8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140618"/>
            <a:ext cx="2663826" cy="2457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1" y="3676286"/>
            <a:ext cx="2663825" cy="86666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140619"/>
            <a:ext cx="2663826" cy="2457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9" y="3676287"/>
            <a:ext cx="2663825" cy="86666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143205"/>
            <a:ext cx="2663826" cy="2457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5" y="3678873"/>
            <a:ext cx="2663825" cy="86666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umsplatzhalter 3">
            <a:extLst/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5" name="Fußzeilenplatzhalter 4">
            <a:extLst/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6" name="Foliennummernplatzhalter 5">
            <a:extLst/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006E7-5396-44B4-9EEC-EB37F12B5DEE}" type="slidenum">
              <a:rPr lang="en-GB" altLang="fr-FR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GB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7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303610"/>
            <a:ext cx="8280400" cy="3834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4218933"/>
            <a:ext cx="8280400" cy="45903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>
            <a:extLst/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ußzeilenplatzhalter 4">
            <a:extLst/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5">
            <a:extLst/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1E6D6-835E-47BF-8404-55F5BD9DFA29}" type="slidenum">
              <a:rPr lang="en-GB" altLang="fr-FR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GB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3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097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1800" y="303610"/>
            <a:ext cx="8280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1800" y="1140619"/>
            <a:ext cx="8280400" cy="353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Textmasterformat bearbeiten</a:t>
            </a:r>
          </a:p>
          <a:p>
            <a:pPr lvl="1"/>
            <a:r>
              <a:rPr lang="en-GB" altLang="fr-FR"/>
              <a:t>Zweite Ebene</a:t>
            </a:r>
          </a:p>
          <a:p>
            <a:pPr lvl="2"/>
            <a:r>
              <a:rPr lang="en-GB" altLang="fr-FR"/>
              <a:t>Dritte Ebene</a:t>
            </a:r>
          </a:p>
          <a:p>
            <a:pPr lvl="3"/>
            <a:r>
              <a:rPr lang="en-GB" altLang="fr-FR"/>
              <a:t>Vierte Ebene</a:t>
            </a:r>
          </a:p>
          <a:p>
            <a:pPr lvl="4"/>
            <a:r>
              <a:rPr lang="en-GB" altLang="fr-FR"/>
              <a:t>Fünfte Ebene</a:t>
            </a:r>
          </a:p>
        </p:txBody>
      </p:sp>
      <p:sp>
        <p:nvSpPr>
          <p:cNvPr id="4" name="Datumsplatzhalter 3">
            <a:extLst/>
          </p:cNvPr>
          <p:cNvSpPr>
            <a:spLocks noGrp="1"/>
          </p:cNvSpPr>
          <p:nvPr>
            <p:ph type="dt" sz="half" idx="2"/>
          </p:nvPr>
        </p:nvSpPr>
        <p:spPr>
          <a:xfrm>
            <a:off x="431800" y="4893469"/>
            <a:ext cx="2159000" cy="134541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Title of presentation, author, DD.MM.YY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ußzeilenplatzhalter 4">
            <a:extLst/>
          </p:cNvPr>
          <p:cNvSpPr>
            <a:spLocks noGrp="1"/>
          </p:cNvSpPr>
          <p:nvPr>
            <p:ph type="ftr" sz="quarter" idx="3"/>
          </p:nvPr>
        </p:nvSpPr>
        <p:spPr>
          <a:xfrm>
            <a:off x="6659564" y="4893469"/>
            <a:ext cx="1908175" cy="135731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University of Basel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8567738" y="4893469"/>
            <a:ext cx="144462" cy="135731"/>
          </a:xfrm>
          <a:prstGeom prst="rect">
            <a:avLst/>
          </a:prstGeom>
        </p:spPr>
        <p:txBody>
          <a:bodyPr vert="horz" wrap="square" lIns="0" tIns="216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D74B18-DB08-415F-939D-D1C0EFD09E76}" type="slidenum">
              <a:rPr lang="en-GB" altLang="fr-FR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GB" altLang="fr-FR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10" name="Gerade Verbindung 9">
            <a:extLst/>
          </p:cNvPr>
          <p:cNvCxnSpPr/>
          <p:nvPr/>
        </p:nvCxnSpPr>
        <p:spPr>
          <a:xfrm>
            <a:off x="431800" y="4839891"/>
            <a:ext cx="82804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2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Georgia" pitchFamily="18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90.png"/><Relationship Id="rId3" Type="http://schemas.openxmlformats.org/officeDocument/2006/relationships/image" Target="../media/image25.png"/><Relationship Id="rId7" Type="http://schemas.openxmlformats.org/officeDocument/2006/relationships/image" Target="../media/image25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0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nme.2020.10087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doi.org/10.1063/5.004614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i.org/10.1063/5.004614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E27A-A169-4A58-8999-727E707EE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022508"/>
            <a:ext cx="8676456" cy="17401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cs typeface="Arial" panose="020B0604020202020204" pitchFamily="34" charset="0"/>
              </a:rPr>
              <a:t>Relationship between topographic parameters and BRDF for tungsten and beryllium surfaces in the visible spectrum</a:t>
            </a:r>
            <a:br>
              <a:rPr lang="en-US" sz="2400" dirty="0">
                <a:cs typeface="Arial" panose="020B0604020202020204" pitchFamily="34" charset="0"/>
              </a:rPr>
            </a:br>
            <a:br>
              <a:rPr lang="en-US" sz="2400" dirty="0">
                <a:cs typeface="Arial" panose="020B0604020202020204" pitchFamily="34" charset="0"/>
              </a:rPr>
            </a:br>
            <a:r>
              <a:rPr lang="en-US" sz="1400" b="0" dirty="0"/>
              <a:t>44</a:t>
            </a:r>
            <a:r>
              <a:rPr lang="en-US" sz="1400" b="0" baseline="30000" dirty="0"/>
              <a:t>th</a:t>
            </a:r>
            <a:r>
              <a:rPr lang="en-US" sz="1400" b="0" dirty="0"/>
              <a:t> ITPA Diagnostics Topical Group Meeting</a:t>
            </a:r>
            <a:br>
              <a:rPr lang="en-US" sz="1400" b="0" dirty="0"/>
            </a:br>
            <a:br>
              <a:rPr lang="en-US" sz="1400" b="0" dirty="0"/>
            </a:br>
            <a:r>
              <a:rPr lang="en-US" sz="1400" b="0" dirty="0"/>
              <a:t>7/11/2023</a:t>
            </a:r>
            <a:endParaRPr lang="en-GB" sz="1050" b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F601929-3CB1-4600-9D40-DCA572D93158}"/>
              </a:ext>
            </a:extLst>
          </p:cNvPr>
          <p:cNvSpPr txBox="1">
            <a:spLocks/>
          </p:cNvSpPr>
          <p:nvPr/>
        </p:nvSpPr>
        <p:spPr>
          <a:xfrm>
            <a:off x="1207492" y="3723878"/>
            <a:ext cx="7665119" cy="13132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1000" b="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659982"/>
            <a:ext cx="1661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j-lt"/>
              </a:rPr>
              <a:t>laurent.marot@unibas.ch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F3178-301E-48C1-8035-081A4847D3B0}"/>
              </a:ext>
            </a:extLst>
          </p:cNvPr>
          <p:cNvSpPr/>
          <p:nvPr/>
        </p:nvSpPr>
        <p:spPr>
          <a:xfrm>
            <a:off x="175029" y="2787774"/>
            <a:ext cx="6773235" cy="588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GB" sz="1600" dirty="0">
                <a:latin typeface="+mj-lt"/>
              </a:rPr>
              <a:t>Laurent Marot</a:t>
            </a:r>
            <a:r>
              <a:rPr lang="en-GB" sz="1600" baseline="30000" dirty="0">
                <a:latin typeface="+mj-lt"/>
              </a:rPr>
              <a:t>1</a:t>
            </a:r>
            <a:r>
              <a:rPr lang="en-GB" sz="1600" dirty="0">
                <a:latin typeface="+mj-lt"/>
              </a:rPr>
              <a:t>, </a:t>
            </a:r>
            <a:r>
              <a:rPr lang="en-GB" sz="1600" dirty="0" err="1">
                <a:latin typeface="+mj-lt"/>
              </a:rPr>
              <a:t>Mickaël</a:t>
            </a:r>
            <a:r>
              <a:rPr lang="en-GB" sz="1600" dirty="0">
                <a:latin typeface="+mj-lt"/>
              </a:rPr>
              <a:t> Le Bohec</a:t>
            </a:r>
            <a:r>
              <a:rPr lang="en-GB" sz="1600" baseline="30000" dirty="0">
                <a:latin typeface="+mj-lt"/>
              </a:rPr>
              <a:t>2</a:t>
            </a:r>
            <a:r>
              <a:rPr lang="en-GB" sz="1600" dirty="0">
                <a:latin typeface="+mj-lt"/>
              </a:rPr>
              <a:t>, Hiroki Natsume</a:t>
            </a:r>
            <a:r>
              <a:rPr lang="en-GB" sz="1600" baseline="30000" dirty="0">
                <a:latin typeface="+mj-lt"/>
              </a:rPr>
              <a:t>3</a:t>
            </a:r>
            <a:r>
              <a:rPr lang="en-GB" sz="1600" dirty="0">
                <a:latin typeface="+mj-lt"/>
              </a:rPr>
              <a:t>, Roland Steiner</a:t>
            </a:r>
            <a:r>
              <a:rPr lang="en-GB" sz="1600" baseline="30000" dirty="0">
                <a:latin typeface="+mj-lt"/>
              </a:rPr>
              <a:t>1</a:t>
            </a:r>
            <a:r>
              <a:rPr lang="en-GB" sz="1600" dirty="0">
                <a:latin typeface="+mj-lt"/>
              </a:rPr>
              <a:t>, Shin Kajita</a:t>
            </a:r>
            <a:r>
              <a:rPr lang="en-GB" sz="1600" baseline="30000" dirty="0">
                <a:latin typeface="+mj-lt"/>
              </a:rPr>
              <a:t>4</a:t>
            </a:r>
            <a:r>
              <a:rPr lang="en-GB" sz="1600" dirty="0">
                <a:latin typeface="+mj-lt"/>
              </a:rPr>
              <a:t>, Marie-Hélène Aumeunier</a:t>
            </a:r>
            <a:r>
              <a:rPr lang="en-GB" sz="1600" baseline="30000" dirty="0">
                <a:latin typeface="+mj-lt"/>
              </a:rPr>
              <a:t>2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F601929-3CB1-4600-9D40-DCA572D93158}"/>
              </a:ext>
            </a:extLst>
          </p:cNvPr>
          <p:cNvSpPr txBox="1">
            <a:spLocks/>
          </p:cNvSpPr>
          <p:nvPr/>
        </p:nvSpPr>
        <p:spPr>
          <a:xfrm>
            <a:off x="3357488" y="3544036"/>
            <a:ext cx="5524747" cy="1368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1000" b="0" baseline="30000" dirty="0"/>
              <a:t>1</a:t>
            </a:r>
            <a:r>
              <a:rPr lang="en-US" sz="1000" b="0" dirty="0"/>
              <a:t>Department of Physics, University of Basel, 4056 Basel, Switzerland</a:t>
            </a:r>
            <a:endParaRPr lang="en-GB" sz="1000" b="0" baseline="30000" dirty="0"/>
          </a:p>
          <a:p>
            <a:pPr algn="r">
              <a:lnSpc>
                <a:spcPct val="150000"/>
              </a:lnSpc>
            </a:pPr>
            <a:r>
              <a:rPr lang="en-US" sz="1000" b="0" baseline="30000" dirty="0"/>
              <a:t>2</a:t>
            </a:r>
            <a:r>
              <a:rPr lang="fr-FR" sz="1000" b="0" dirty="0"/>
              <a:t>CEA/IRFM Cadarache, 13108 Saint Paul-Lez-Durance, France</a:t>
            </a:r>
          </a:p>
          <a:p>
            <a:pPr algn="r">
              <a:lnSpc>
                <a:spcPct val="150000"/>
              </a:lnSpc>
            </a:pPr>
            <a:r>
              <a:rPr lang="en-US" sz="1000" b="0" baseline="30000" dirty="0"/>
              <a:t>3</a:t>
            </a:r>
            <a:r>
              <a:rPr lang="en-US" sz="1000" b="0" dirty="0"/>
              <a:t>Graduate School of Engineering, Nagoya University, Nagoya 464-8603, Japan</a:t>
            </a:r>
          </a:p>
          <a:p>
            <a:pPr algn="r">
              <a:lnSpc>
                <a:spcPct val="150000"/>
              </a:lnSpc>
            </a:pPr>
            <a:r>
              <a:rPr lang="en-US" sz="1000" b="0" baseline="30000" dirty="0"/>
              <a:t>4</a:t>
            </a:r>
            <a:r>
              <a:rPr lang="en-US" sz="1000" b="0" dirty="0"/>
              <a:t>Graduate School of Frontier Sciences, The University of Tokyo, Kashiwa 277-8561, Japan</a:t>
            </a:r>
          </a:p>
          <a:p>
            <a:pPr algn="r">
              <a:lnSpc>
                <a:spcPct val="150000"/>
              </a:lnSpc>
            </a:pPr>
            <a:endParaRPr lang="en-US" sz="1000" b="0" dirty="0"/>
          </a:p>
          <a:p>
            <a:pPr algn="r">
              <a:lnSpc>
                <a:spcPct val="150000"/>
              </a:lnSpc>
            </a:pPr>
            <a:endParaRPr lang="en-US" sz="1000" b="0" dirty="0"/>
          </a:p>
          <a:p>
            <a:pPr algn="r">
              <a:lnSpc>
                <a:spcPct val="150000"/>
              </a:lnSpc>
            </a:pPr>
            <a:endParaRPr lang="fr-FR" sz="1000" b="0" dirty="0"/>
          </a:p>
          <a:p>
            <a:pPr algn="r">
              <a:lnSpc>
                <a:spcPct val="150000"/>
              </a:lnSpc>
            </a:pPr>
            <a:endParaRPr lang="en-US" sz="1000" b="0" baseline="30000" dirty="0"/>
          </a:p>
        </p:txBody>
      </p:sp>
    </p:spTree>
    <p:extLst>
      <p:ext uri="{BB962C8B-B14F-4D97-AF65-F5344CB8AC3E}">
        <p14:creationId xmlns:p14="http://schemas.microsoft.com/office/powerpoint/2010/main" val="346793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2D BRDF of beryllium samples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3C61A06D-CCD5-4C95-9CF0-36DC14328500}"/>
              </a:ext>
            </a:extLst>
          </p:cNvPr>
          <p:cNvSpPr txBox="1"/>
          <p:nvPr/>
        </p:nvSpPr>
        <p:spPr>
          <a:xfrm>
            <a:off x="74264" y="750024"/>
            <a:ext cx="629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+mj-lt"/>
              </a:rPr>
              <a:t>2D BRDF of M200-203 at </a:t>
            </a:r>
            <a:r>
              <a:rPr lang="en-GB" i="1" dirty="0" err="1">
                <a:latin typeface="+mj-lt"/>
              </a:rPr>
              <a:t>θ</a:t>
            </a:r>
            <a:r>
              <a:rPr lang="en-GB" dirty="0" err="1">
                <a:latin typeface="+mj-lt"/>
              </a:rPr>
              <a:t>i</a:t>
            </a:r>
            <a:r>
              <a:rPr lang="en-GB" dirty="0">
                <a:latin typeface="+mj-lt"/>
              </a:rPr>
              <a:t> = 10</a:t>
            </a:r>
            <a:r>
              <a:rPr lang="en-GB" i="1" dirty="0">
                <a:latin typeface="+mj-lt"/>
              </a:rPr>
              <a:t>◦ </a:t>
            </a:r>
            <a:r>
              <a:rPr lang="en-GB" dirty="0">
                <a:latin typeface="+mj-lt"/>
              </a:rPr>
              <a:t>plotted in </a:t>
            </a:r>
            <a:r>
              <a:rPr lang="en-GB" b="1" dirty="0">
                <a:latin typeface="+mj-lt"/>
              </a:rPr>
              <a:t>polar coordinates</a:t>
            </a:r>
            <a:r>
              <a:rPr lang="en-GB" dirty="0">
                <a:latin typeface="+mj-lt"/>
              </a:rPr>
              <a:t> with </a:t>
            </a:r>
            <a:r>
              <a:rPr lang="en-GB" i="1" dirty="0" err="1">
                <a:latin typeface="+mj-lt"/>
              </a:rPr>
              <a:t>ϕ</a:t>
            </a:r>
            <a:r>
              <a:rPr lang="en-GB" dirty="0" err="1">
                <a:latin typeface="+mj-lt"/>
              </a:rPr>
              <a:t>r</a:t>
            </a:r>
            <a:r>
              <a:rPr lang="en-GB" dirty="0">
                <a:latin typeface="+mj-lt"/>
              </a:rPr>
              <a:t> ranging from 0 to 360</a:t>
            </a:r>
            <a:r>
              <a:rPr lang="en-GB" i="1" dirty="0">
                <a:latin typeface="+mj-lt"/>
              </a:rPr>
              <a:t>◦ </a:t>
            </a:r>
            <a:r>
              <a:rPr lang="en-GB" dirty="0">
                <a:latin typeface="+mj-lt"/>
              </a:rPr>
              <a:t>and </a:t>
            </a:r>
            <a:r>
              <a:rPr lang="en-GB" i="1" dirty="0" err="1">
                <a:latin typeface="+mj-lt"/>
              </a:rPr>
              <a:t>θ</a:t>
            </a:r>
            <a:r>
              <a:rPr lang="en-GB" dirty="0" err="1">
                <a:latin typeface="+mj-lt"/>
              </a:rPr>
              <a:t>r</a:t>
            </a:r>
            <a:r>
              <a:rPr lang="en-GB" dirty="0">
                <a:latin typeface="+mj-lt"/>
              </a:rPr>
              <a:t> ranging from 0 to 90</a:t>
            </a:r>
            <a:r>
              <a:rPr lang="en-GB" i="1" dirty="0">
                <a:latin typeface="+mj-lt"/>
              </a:rPr>
              <a:t>◦ </a:t>
            </a:r>
            <a:r>
              <a:rPr lang="en-GB" dirty="0">
                <a:latin typeface="+mj-lt"/>
              </a:rPr>
              <a:t>for convenience measured with NAGO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7FC1A-DA76-4643-930E-640EB96F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31" y="757773"/>
            <a:ext cx="2750593" cy="92333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70ED996-C8E2-4630-99B2-0C590DCAC72F}"/>
              </a:ext>
            </a:extLst>
          </p:cNvPr>
          <p:cNvSpPr txBox="1"/>
          <p:nvPr/>
        </p:nvSpPr>
        <p:spPr>
          <a:xfrm>
            <a:off x="835039" y="1796698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1E4747-AD16-45D8-84AF-08213FC43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32"/>
          <a:stretch/>
        </p:blipFill>
        <p:spPr>
          <a:xfrm>
            <a:off x="112223" y="2171298"/>
            <a:ext cx="2227529" cy="25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2D BRDF of beryllium samples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3C61A06D-CCD5-4C95-9CF0-36DC14328500}"/>
              </a:ext>
            </a:extLst>
          </p:cNvPr>
          <p:cNvSpPr txBox="1"/>
          <p:nvPr/>
        </p:nvSpPr>
        <p:spPr>
          <a:xfrm>
            <a:off x="74264" y="750024"/>
            <a:ext cx="629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+mj-lt"/>
              </a:rPr>
              <a:t>2D BRDF of M200-203 at </a:t>
            </a:r>
            <a:r>
              <a:rPr lang="en-GB" i="1" dirty="0" err="1">
                <a:latin typeface="+mj-lt"/>
              </a:rPr>
              <a:t>θ</a:t>
            </a:r>
            <a:r>
              <a:rPr lang="en-GB" dirty="0" err="1">
                <a:latin typeface="+mj-lt"/>
              </a:rPr>
              <a:t>i</a:t>
            </a:r>
            <a:r>
              <a:rPr lang="en-GB" dirty="0">
                <a:latin typeface="+mj-lt"/>
              </a:rPr>
              <a:t> = 10</a:t>
            </a:r>
            <a:r>
              <a:rPr lang="en-GB" i="1" dirty="0">
                <a:latin typeface="+mj-lt"/>
              </a:rPr>
              <a:t>◦ </a:t>
            </a:r>
            <a:r>
              <a:rPr lang="en-GB" dirty="0">
                <a:latin typeface="+mj-lt"/>
              </a:rPr>
              <a:t>plotted in </a:t>
            </a:r>
            <a:r>
              <a:rPr lang="en-GB" b="1" dirty="0">
                <a:latin typeface="+mj-lt"/>
              </a:rPr>
              <a:t>polar coordinates</a:t>
            </a:r>
            <a:r>
              <a:rPr lang="en-GB" dirty="0">
                <a:latin typeface="+mj-lt"/>
              </a:rPr>
              <a:t> with </a:t>
            </a:r>
            <a:r>
              <a:rPr lang="en-GB" i="1" dirty="0" err="1">
                <a:latin typeface="+mj-lt"/>
              </a:rPr>
              <a:t>ϕ</a:t>
            </a:r>
            <a:r>
              <a:rPr lang="en-GB" dirty="0" err="1">
                <a:latin typeface="+mj-lt"/>
              </a:rPr>
              <a:t>r</a:t>
            </a:r>
            <a:r>
              <a:rPr lang="en-GB" dirty="0">
                <a:latin typeface="+mj-lt"/>
              </a:rPr>
              <a:t> ranging from 0 to 360</a:t>
            </a:r>
            <a:r>
              <a:rPr lang="en-GB" i="1" dirty="0">
                <a:latin typeface="+mj-lt"/>
              </a:rPr>
              <a:t>◦ </a:t>
            </a:r>
            <a:r>
              <a:rPr lang="en-GB" dirty="0">
                <a:latin typeface="+mj-lt"/>
              </a:rPr>
              <a:t>and </a:t>
            </a:r>
            <a:r>
              <a:rPr lang="en-GB" i="1" dirty="0" err="1">
                <a:latin typeface="+mj-lt"/>
              </a:rPr>
              <a:t>θ</a:t>
            </a:r>
            <a:r>
              <a:rPr lang="en-GB" dirty="0" err="1">
                <a:latin typeface="+mj-lt"/>
              </a:rPr>
              <a:t>r</a:t>
            </a:r>
            <a:r>
              <a:rPr lang="en-GB" dirty="0">
                <a:latin typeface="+mj-lt"/>
              </a:rPr>
              <a:t> ranging from 0 to 90</a:t>
            </a:r>
            <a:r>
              <a:rPr lang="en-GB" i="1" dirty="0">
                <a:latin typeface="+mj-lt"/>
              </a:rPr>
              <a:t>◦ </a:t>
            </a:r>
            <a:r>
              <a:rPr lang="en-GB" dirty="0">
                <a:latin typeface="+mj-lt"/>
              </a:rPr>
              <a:t>for convenience measured with NAGO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17FC1A-DA76-4643-930E-640EB96F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31" y="757773"/>
            <a:ext cx="2750593" cy="92333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70ED996-C8E2-4630-99B2-0C590DCAC72F}"/>
              </a:ext>
            </a:extLst>
          </p:cNvPr>
          <p:cNvSpPr txBox="1"/>
          <p:nvPr/>
        </p:nvSpPr>
        <p:spPr>
          <a:xfrm>
            <a:off x="835039" y="1796698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717A99-BB93-4962-A43B-1D52F6A556B4}"/>
              </a:ext>
            </a:extLst>
          </p:cNvPr>
          <p:cNvSpPr txBox="1"/>
          <p:nvPr/>
        </p:nvSpPr>
        <p:spPr>
          <a:xfrm>
            <a:off x="2987824" y="1796697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4010816-7A42-485D-B6A9-E80BF6DE5ECA}"/>
              </a:ext>
            </a:extLst>
          </p:cNvPr>
          <p:cNvSpPr txBox="1"/>
          <p:nvPr/>
        </p:nvSpPr>
        <p:spPr>
          <a:xfrm>
            <a:off x="5042404" y="182724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BD522A-7AB1-451A-844A-10F146A921BB}"/>
              </a:ext>
            </a:extLst>
          </p:cNvPr>
          <p:cNvSpPr txBox="1"/>
          <p:nvPr/>
        </p:nvSpPr>
        <p:spPr>
          <a:xfrm>
            <a:off x="7236296" y="1834991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1E4747-AD16-45D8-84AF-08213FC4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3" y="2171298"/>
            <a:ext cx="8746208" cy="25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8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BRDF measurements for BULGO and NAGO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3C61A06D-CCD5-4C95-9CF0-36DC14328500}"/>
              </a:ext>
            </a:extLst>
          </p:cNvPr>
          <p:cNvSpPr txBox="1"/>
          <p:nvPr/>
        </p:nvSpPr>
        <p:spPr>
          <a:xfrm>
            <a:off x="74264" y="682785"/>
            <a:ext cx="781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Comparing </a:t>
            </a:r>
            <a:r>
              <a:rPr lang="en-US" b="1" dirty="0">
                <a:latin typeface="+mj-lt"/>
              </a:rPr>
              <a:t>1D</a:t>
            </a:r>
            <a:r>
              <a:rPr lang="en-US" dirty="0">
                <a:latin typeface="+mj-lt"/>
              </a:rPr>
              <a:t> BRDF for </a:t>
            </a:r>
            <a:r>
              <a:rPr lang="en-US" b="1" dirty="0">
                <a:latin typeface="+mj-lt"/>
              </a:rPr>
              <a:t>BULGO </a:t>
            </a:r>
            <a:r>
              <a:rPr lang="en-US" dirty="0">
                <a:latin typeface="+mj-lt"/>
              </a:rPr>
              <a:t>(</a:t>
            </a:r>
            <a:r>
              <a:rPr lang="en-US" b="1" dirty="0">
                <a:latin typeface="+mj-lt"/>
              </a:rPr>
              <a:t>solid line</a:t>
            </a:r>
            <a:r>
              <a:rPr lang="en-US" dirty="0">
                <a:latin typeface="+mj-lt"/>
              </a:rPr>
              <a:t>) and </a:t>
            </a:r>
            <a:r>
              <a:rPr lang="en-US" b="1" dirty="0">
                <a:latin typeface="+mj-lt"/>
              </a:rPr>
              <a:t>NAGO</a:t>
            </a:r>
            <a:r>
              <a:rPr lang="en-US" dirty="0">
                <a:latin typeface="+mj-lt"/>
              </a:rPr>
              <a:t> (</a:t>
            </a:r>
            <a:r>
              <a:rPr lang="en-US" b="1" dirty="0">
                <a:latin typeface="+mj-lt"/>
              </a:rPr>
              <a:t>dashed line</a:t>
            </a:r>
            <a:r>
              <a:rPr lang="en-US" dirty="0">
                <a:latin typeface="+mj-lt"/>
              </a:rPr>
              <a:t>) at </a:t>
            </a:r>
            <a:r>
              <a:rPr lang="en-US" i="1" dirty="0" err="1">
                <a:latin typeface="+mj-lt"/>
              </a:rPr>
              <a:t>θ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10</a:t>
            </a:r>
            <a:r>
              <a:rPr lang="en-US" i="1" dirty="0">
                <a:latin typeface="+mj-lt"/>
              </a:rPr>
              <a:t>◦ </a:t>
            </a:r>
            <a:r>
              <a:rPr lang="en-US" dirty="0">
                <a:latin typeface="+mj-lt"/>
              </a:rPr>
              <a:t>(blue) and </a:t>
            </a:r>
            <a:r>
              <a:rPr lang="en-US" i="1" dirty="0" err="1">
                <a:latin typeface="+mj-lt"/>
              </a:rPr>
              <a:t>θ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50</a:t>
            </a:r>
            <a:r>
              <a:rPr lang="en-US" i="1" dirty="0">
                <a:latin typeface="+mj-lt"/>
              </a:rPr>
              <a:t>◦ </a:t>
            </a:r>
            <a:r>
              <a:rPr lang="en-US" dirty="0">
                <a:latin typeface="+mj-lt"/>
              </a:rPr>
              <a:t>(orange) across (a-d) M200-203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E6EF21A-144E-4948-BE49-1EFFE0E12CB8}"/>
              </a:ext>
            </a:extLst>
          </p:cNvPr>
          <p:cNvSpPr/>
          <p:nvPr/>
        </p:nvSpPr>
        <p:spPr>
          <a:xfrm>
            <a:off x="7189508" y="2536449"/>
            <a:ext cx="1871192" cy="1200329"/>
          </a:xfrm>
          <a:prstGeom prst="rect">
            <a:avLst/>
          </a:prstGeom>
          <a:ln w="38100">
            <a:solidFill>
              <a:srgbClr val="A5D7D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+mj-lt"/>
              </a:rPr>
              <a:t>Good agreement between both goniometers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09DFE3B-CCF5-445B-9635-96D3B0AB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491630"/>
            <a:ext cx="7035109" cy="32236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9507F1E-5409-406F-855A-476C859A438F}"/>
              </a:ext>
            </a:extLst>
          </p:cNvPr>
          <p:cNvSpPr txBox="1"/>
          <p:nvPr/>
        </p:nvSpPr>
        <p:spPr>
          <a:xfrm>
            <a:off x="497121" y="1597189"/>
            <a:ext cx="734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37A72A-5ACF-41B4-B4EA-6EC9B92E6E5F}"/>
              </a:ext>
            </a:extLst>
          </p:cNvPr>
          <p:cNvSpPr txBox="1"/>
          <p:nvPr/>
        </p:nvSpPr>
        <p:spPr>
          <a:xfrm>
            <a:off x="4025513" y="1657985"/>
            <a:ext cx="6960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21228F1-9E97-4E94-9619-E4470DB2B4F1}"/>
              </a:ext>
            </a:extLst>
          </p:cNvPr>
          <p:cNvSpPr txBox="1"/>
          <p:nvPr/>
        </p:nvSpPr>
        <p:spPr>
          <a:xfrm>
            <a:off x="473504" y="2984053"/>
            <a:ext cx="7200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E3FD38-BC02-477F-838D-E343449719FB}"/>
              </a:ext>
            </a:extLst>
          </p:cNvPr>
          <p:cNvSpPr txBox="1"/>
          <p:nvPr/>
        </p:nvSpPr>
        <p:spPr>
          <a:xfrm>
            <a:off x="4025513" y="2982726"/>
            <a:ext cx="7200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M203</a:t>
            </a:r>
          </a:p>
        </p:txBody>
      </p:sp>
    </p:spTree>
    <p:extLst>
      <p:ext uri="{BB962C8B-B14F-4D97-AF65-F5344CB8AC3E}">
        <p14:creationId xmlns:p14="http://schemas.microsoft.com/office/powerpoint/2010/main" val="149289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Surface topography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7951CEFF-F2EF-4DB3-B09E-7D9795C6D073}"/>
              </a:ext>
            </a:extLst>
          </p:cNvPr>
          <p:cNvSpPr txBox="1"/>
          <p:nvPr/>
        </p:nvSpPr>
        <p:spPr>
          <a:xfrm>
            <a:off x="-9108" y="673592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Several formulas: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3A02D26-D4E9-475C-ACD1-F42CB57E077D}"/>
                  </a:ext>
                </a:extLst>
              </p:cNvPr>
              <p:cNvSpPr/>
              <p:nvPr/>
            </p:nvSpPr>
            <p:spPr>
              <a:xfrm>
                <a:off x="82950" y="1096898"/>
                <a:ext cx="3189332" cy="1638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Average height roughness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𝒓𝒎𝒔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RMS height roughness</a:t>
                </a:r>
              </a:p>
              <a:p>
                <a:endParaRPr lang="en-GB" sz="1400" b="1" dirty="0">
                  <a:latin typeface="Georgia 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Average slope roughness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𝒓𝒎𝒔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RMS slope roughness</a:t>
                </a:r>
              </a:p>
              <a:p>
                <a:endParaRPr lang="en-GB" sz="1400" b="1" dirty="0">
                  <a:latin typeface="Georgia 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𝒓𝒆𝒍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Relevant roughness (rms)</a:t>
                </a: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3A02D26-D4E9-475C-ACD1-F42CB57E0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0" y="1096898"/>
                <a:ext cx="3189332" cy="1638141"/>
              </a:xfrm>
              <a:prstGeom prst="rect">
                <a:avLst/>
              </a:prstGeom>
              <a:blipFill>
                <a:blip r:embed="rId5"/>
                <a:stretch>
                  <a:fillRect t="-1115" b="-223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20">
                <a:extLst>
                  <a:ext uri="{FF2B5EF4-FFF2-40B4-BE49-F238E27FC236}">
                    <a16:creationId xmlns:a16="http://schemas.microsoft.com/office/drawing/2014/main" id="{C804B273-BA5A-40C2-86B3-450A7F672119}"/>
                  </a:ext>
                </a:extLst>
              </p:cNvPr>
              <p:cNvSpPr txBox="1"/>
              <p:nvPr/>
            </p:nvSpPr>
            <p:spPr>
              <a:xfrm>
                <a:off x="3314859" y="792044"/>
                <a:ext cx="1799210" cy="46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17" name="ZoneTexte 20">
                <a:extLst>
                  <a:ext uri="{FF2B5EF4-FFF2-40B4-BE49-F238E27FC236}">
                    <a16:creationId xmlns:a16="http://schemas.microsoft.com/office/drawing/2014/main" id="{C804B273-BA5A-40C2-86B3-450A7F672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59" y="792044"/>
                <a:ext cx="1799210" cy="462499"/>
              </a:xfrm>
              <a:prstGeom prst="rect">
                <a:avLst/>
              </a:prstGeom>
              <a:blipFill>
                <a:blip r:embed="rId6"/>
                <a:stretch>
                  <a:fillRect l="-1356" t="-106579" r="-30169" b="-16315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21">
                <a:extLst>
                  <a:ext uri="{FF2B5EF4-FFF2-40B4-BE49-F238E27FC236}">
                    <a16:creationId xmlns:a16="http://schemas.microsoft.com/office/drawing/2014/main" id="{5F974E1F-B6A1-493D-B5E1-4427F8242661}"/>
                  </a:ext>
                </a:extLst>
              </p:cNvPr>
              <p:cNvSpPr txBox="1"/>
              <p:nvPr/>
            </p:nvSpPr>
            <p:spPr>
              <a:xfrm>
                <a:off x="5580112" y="875976"/>
                <a:ext cx="2137958" cy="598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19" name="ZoneTexte 21">
                <a:extLst>
                  <a:ext uri="{FF2B5EF4-FFF2-40B4-BE49-F238E27FC236}">
                    <a16:creationId xmlns:a16="http://schemas.microsoft.com/office/drawing/2014/main" id="{5F974E1F-B6A1-493D-B5E1-4427F8242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875976"/>
                <a:ext cx="2137958" cy="598690"/>
              </a:xfrm>
              <a:prstGeom prst="rect">
                <a:avLst/>
              </a:prstGeom>
              <a:blipFill>
                <a:blip r:embed="rId7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20">
                <a:extLst>
                  <a:ext uri="{FF2B5EF4-FFF2-40B4-BE49-F238E27FC236}">
                    <a16:creationId xmlns:a16="http://schemas.microsoft.com/office/drawing/2014/main" id="{26FB538D-0380-4CA7-B19D-090FE4D352E0}"/>
                  </a:ext>
                </a:extLst>
              </p:cNvPr>
              <p:cNvSpPr txBox="1"/>
              <p:nvPr/>
            </p:nvSpPr>
            <p:spPr>
              <a:xfrm>
                <a:off x="3272283" y="1464951"/>
                <a:ext cx="3362972" cy="46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−2)(</m:t>
                          </m:r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20" name="ZoneTexte 20">
                <a:extLst>
                  <a:ext uri="{FF2B5EF4-FFF2-40B4-BE49-F238E27FC236}">
                    <a16:creationId xmlns:a16="http://schemas.microsoft.com/office/drawing/2014/main" id="{26FB538D-0380-4CA7-B19D-090FE4D35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83" y="1464951"/>
                <a:ext cx="3362972" cy="462499"/>
              </a:xfrm>
              <a:prstGeom prst="rect">
                <a:avLst/>
              </a:prstGeom>
              <a:blipFill>
                <a:blip r:embed="rId8"/>
                <a:stretch>
                  <a:fillRect l="-544" t="-105263" b="-16447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1">
                <a:extLst>
                  <a:ext uri="{FF2B5EF4-FFF2-40B4-BE49-F238E27FC236}">
                    <a16:creationId xmlns:a16="http://schemas.microsoft.com/office/drawing/2014/main" id="{D87DFAB9-A65F-449C-BA34-3A4FFC634D30}"/>
                  </a:ext>
                </a:extLst>
              </p:cNvPr>
              <p:cNvSpPr txBox="1"/>
              <p:nvPr/>
            </p:nvSpPr>
            <p:spPr>
              <a:xfrm>
                <a:off x="5580112" y="1917735"/>
                <a:ext cx="3445174" cy="598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−2)(</m:t>
                              </m:r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1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den>
                                              </m:f>
                                              <m:d>
                                                <m:dPr>
                                                  <m:ctrlP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21" name="ZoneTexte 21">
                <a:extLst>
                  <a:ext uri="{FF2B5EF4-FFF2-40B4-BE49-F238E27FC236}">
                    <a16:creationId xmlns:a16="http://schemas.microsoft.com/office/drawing/2014/main" id="{D87DFAB9-A65F-449C-BA34-3A4FFC634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7735"/>
                <a:ext cx="3445174" cy="598690"/>
              </a:xfrm>
              <a:prstGeom prst="rect">
                <a:avLst/>
              </a:prstGeom>
              <a:blipFill>
                <a:blip r:embed="rId9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A593946A-E974-4BB4-B20F-033CCA218485}"/>
                  </a:ext>
                </a:extLst>
              </p:cNvPr>
              <p:cNvSpPr/>
              <p:nvPr/>
            </p:nvSpPr>
            <p:spPr>
              <a:xfrm>
                <a:off x="3472488" y="2137858"/>
                <a:ext cx="1884042" cy="66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CH" sz="1000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de-CH" sz="1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1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  <m:t>𝑃𝑆𝐷</m:t>
                                  </m:r>
                                  <m:d>
                                    <m:dPr>
                                      <m:ctrlP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nary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CH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CH" sz="1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CH" sz="1000" dirty="0"/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A593946A-E974-4BB4-B20F-033CCA218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88" y="2137858"/>
                <a:ext cx="1884042" cy="6675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9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Surface topography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20225-E85F-4DF1-9887-8F693E866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8" r="23318" b="5747"/>
          <a:stretch/>
        </p:blipFill>
        <p:spPr>
          <a:xfrm>
            <a:off x="5950692" y="2621943"/>
            <a:ext cx="1463530" cy="12159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CE21145-AFCD-405D-B93A-9EAE67CE1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5" r="6233"/>
          <a:stretch/>
        </p:blipFill>
        <p:spPr>
          <a:xfrm>
            <a:off x="7495261" y="2946908"/>
            <a:ext cx="1659603" cy="1413436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7951CEFF-F2EF-4DB3-B09E-7D9795C6D073}"/>
              </a:ext>
            </a:extLst>
          </p:cNvPr>
          <p:cNvSpPr txBox="1"/>
          <p:nvPr/>
        </p:nvSpPr>
        <p:spPr>
          <a:xfrm>
            <a:off x="-9108" y="673592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Several formulas: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3A02D26-D4E9-475C-ACD1-F42CB57E077D}"/>
                  </a:ext>
                </a:extLst>
              </p:cNvPr>
              <p:cNvSpPr/>
              <p:nvPr/>
            </p:nvSpPr>
            <p:spPr>
              <a:xfrm>
                <a:off x="82950" y="1096898"/>
                <a:ext cx="3189332" cy="1638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Average height roughness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𝒓𝒎𝒔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RMS height roughness</a:t>
                </a:r>
              </a:p>
              <a:p>
                <a:endParaRPr lang="en-GB" sz="1400" b="1" dirty="0">
                  <a:latin typeface="Georgia 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Average slope roughness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𝒓𝒎𝒔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RMS slope roughness</a:t>
                </a:r>
              </a:p>
              <a:p>
                <a:endParaRPr lang="en-GB" sz="1400" b="1" dirty="0">
                  <a:latin typeface="Georgia 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𝒓𝒆𝒍</m:t>
                        </m:r>
                      </m:sub>
                    </m:sSub>
                  </m:oMath>
                </a14:m>
                <a:r>
                  <a:rPr lang="en-GB" sz="1400" b="1" dirty="0">
                    <a:latin typeface="Georgia "/>
                  </a:rPr>
                  <a:t> = Relevant roughness (rms)</a:t>
                </a: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3A02D26-D4E9-475C-ACD1-F42CB57E0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0" y="1096898"/>
                <a:ext cx="3189332" cy="1638141"/>
              </a:xfrm>
              <a:prstGeom prst="rect">
                <a:avLst/>
              </a:prstGeom>
              <a:blipFill>
                <a:blip r:embed="rId5"/>
                <a:stretch>
                  <a:fillRect t="-1115" b="-223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20">
                <a:extLst>
                  <a:ext uri="{FF2B5EF4-FFF2-40B4-BE49-F238E27FC236}">
                    <a16:creationId xmlns:a16="http://schemas.microsoft.com/office/drawing/2014/main" id="{C804B273-BA5A-40C2-86B3-450A7F672119}"/>
                  </a:ext>
                </a:extLst>
              </p:cNvPr>
              <p:cNvSpPr txBox="1"/>
              <p:nvPr/>
            </p:nvSpPr>
            <p:spPr>
              <a:xfrm>
                <a:off x="3314859" y="792044"/>
                <a:ext cx="1799210" cy="46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17" name="ZoneTexte 20">
                <a:extLst>
                  <a:ext uri="{FF2B5EF4-FFF2-40B4-BE49-F238E27FC236}">
                    <a16:creationId xmlns:a16="http://schemas.microsoft.com/office/drawing/2014/main" id="{C804B273-BA5A-40C2-86B3-450A7F672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59" y="792044"/>
                <a:ext cx="1799210" cy="462499"/>
              </a:xfrm>
              <a:prstGeom prst="rect">
                <a:avLst/>
              </a:prstGeom>
              <a:blipFill>
                <a:blip r:embed="rId6"/>
                <a:stretch>
                  <a:fillRect l="-1356" t="-106579" r="-30169" b="-16315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21">
                <a:extLst>
                  <a:ext uri="{FF2B5EF4-FFF2-40B4-BE49-F238E27FC236}">
                    <a16:creationId xmlns:a16="http://schemas.microsoft.com/office/drawing/2014/main" id="{5F974E1F-B6A1-493D-B5E1-4427F8242661}"/>
                  </a:ext>
                </a:extLst>
              </p:cNvPr>
              <p:cNvSpPr txBox="1"/>
              <p:nvPr/>
            </p:nvSpPr>
            <p:spPr>
              <a:xfrm>
                <a:off x="5580112" y="875976"/>
                <a:ext cx="2137958" cy="598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19" name="ZoneTexte 21">
                <a:extLst>
                  <a:ext uri="{FF2B5EF4-FFF2-40B4-BE49-F238E27FC236}">
                    <a16:creationId xmlns:a16="http://schemas.microsoft.com/office/drawing/2014/main" id="{5F974E1F-B6A1-493D-B5E1-4427F8242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875976"/>
                <a:ext cx="2137958" cy="598690"/>
              </a:xfrm>
              <a:prstGeom prst="rect">
                <a:avLst/>
              </a:prstGeom>
              <a:blipFill>
                <a:blip r:embed="rId7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20">
                <a:extLst>
                  <a:ext uri="{FF2B5EF4-FFF2-40B4-BE49-F238E27FC236}">
                    <a16:creationId xmlns:a16="http://schemas.microsoft.com/office/drawing/2014/main" id="{26FB538D-0380-4CA7-B19D-090FE4D352E0}"/>
                  </a:ext>
                </a:extLst>
              </p:cNvPr>
              <p:cNvSpPr txBox="1"/>
              <p:nvPr/>
            </p:nvSpPr>
            <p:spPr>
              <a:xfrm>
                <a:off x="3272283" y="1464951"/>
                <a:ext cx="3362972" cy="46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−2)(</m:t>
                          </m:r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20" name="ZoneTexte 20">
                <a:extLst>
                  <a:ext uri="{FF2B5EF4-FFF2-40B4-BE49-F238E27FC236}">
                    <a16:creationId xmlns:a16="http://schemas.microsoft.com/office/drawing/2014/main" id="{26FB538D-0380-4CA7-B19D-090FE4D35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83" y="1464951"/>
                <a:ext cx="3362972" cy="462499"/>
              </a:xfrm>
              <a:prstGeom prst="rect">
                <a:avLst/>
              </a:prstGeom>
              <a:blipFill>
                <a:blip r:embed="rId8"/>
                <a:stretch>
                  <a:fillRect l="-544" t="-105263" b="-16447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1">
                <a:extLst>
                  <a:ext uri="{FF2B5EF4-FFF2-40B4-BE49-F238E27FC236}">
                    <a16:creationId xmlns:a16="http://schemas.microsoft.com/office/drawing/2014/main" id="{D87DFAB9-A65F-449C-BA34-3A4FFC634D30}"/>
                  </a:ext>
                </a:extLst>
              </p:cNvPr>
              <p:cNvSpPr txBox="1"/>
              <p:nvPr/>
            </p:nvSpPr>
            <p:spPr>
              <a:xfrm>
                <a:off x="5580112" y="1917735"/>
                <a:ext cx="3445174" cy="598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fr-F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−2)(</m:t>
                              </m:r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sz="1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1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den>
                                              </m:f>
                                              <m:d>
                                                <m:dPr>
                                                  <m:ctrlP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r>
                                                    <a:rPr lang="fr-FR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fr-FR" sz="10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21" name="ZoneTexte 21">
                <a:extLst>
                  <a:ext uri="{FF2B5EF4-FFF2-40B4-BE49-F238E27FC236}">
                    <a16:creationId xmlns:a16="http://schemas.microsoft.com/office/drawing/2014/main" id="{D87DFAB9-A65F-449C-BA34-3A4FFC634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7735"/>
                <a:ext cx="3445174" cy="598690"/>
              </a:xfrm>
              <a:prstGeom prst="rect">
                <a:avLst/>
              </a:prstGeom>
              <a:blipFill>
                <a:blip r:embed="rId9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A593946A-E974-4BB4-B20F-033CCA218485}"/>
                  </a:ext>
                </a:extLst>
              </p:cNvPr>
              <p:cNvSpPr/>
              <p:nvPr/>
            </p:nvSpPr>
            <p:spPr>
              <a:xfrm>
                <a:off x="3472488" y="2137858"/>
                <a:ext cx="1884042" cy="66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CH" sz="1000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de-CH" sz="1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1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  <m:t>𝑃𝑆𝐷</m:t>
                                  </m:r>
                                  <m:d>
                                    <m:dPr>
                                      <m:ctrlP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1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nary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CH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CH" sz="1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CH" sz="1000" dirty="0"/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A593946A-E974-4BB4-B20F-033CCA218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88" y="2137858"/>
                <a:ext cx="1884042" cy="6675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DAB385-82C9-4521-9F0C-61B3B38FCB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933" y="3780014"/>
            <a:ext cx="907726" cy="67491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E8BD6770-BDDC-4CE6-9E94-07513F171065}"/>
              </a:ext>
            </a:extLst>
          </p:cNvPr>
          <p:cNvSpPr/>
          <p:nvPr/>
        </p:nvSpPr>
        <p:spPr>
          <a:xfrm>
            <a:off x="82951" y="3075806"/>
            <a:ext cx="5867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Georgia "/>
              </a:rPr>
              <a:t>Power Spectral Density (PSD) is based on a Fast Fourier transform (FFT) of an image of surface, it is a representation of the amplitude of a surface’s roughness as a function of the spatial frequency of the roughness</a:t>
            </a:r>
            <a:endParaRPr lang="en-GB" sz="1400" b="1" dirty="0">
              <a:latin typeface="Georgia 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704B888-487C-4A1E-9AAC-CBB53FEE753F}"/>
                  </a:ext>
                </a:extLst>
              </p:cNvPr>
              <p:cNvSpPr/>
              <p:nvPr/>
            </p:nvSpPr>
            <p:spPr>
              <a:xfrm>
                <a:off x="82950" y="4155926"/>
                <a:ext cx="49130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CH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b="1" dirty="0">
                    <a:latin typeface="Georgia "/>
                  </a:rPr>
                  <a:t>Surface Inclination Angle Distribution (SIAD) and furthermore its mean value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de-CH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GB" sz="1400" b="1" dirty="0">
                  <a:latin typeface="Georgia "/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704B888-487C-4A1E-9AAC-CBB53FEE7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0" y="4155926"/>
                <a:ext cx="4913075" cy="523220"/>
              </a:xfrm>
              <a:prstGeom prst="rect">
                <a:avLst/>
              </a:prstGeom>
              <a:blipFill>
                <a:blip r:embed="rId12"/>
                <a:stretch>
                  <a:fillRect l="-372" t="-3488" b="-930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0">
                <a:extLst>
                  <a:ext uri="{FF2B5EF4-FFF2-40B4-BE49-F238E27FC236}">
                    <a16:creationId xmlns:a16="http://schemas.microsoft.com/office/drawing/2014/main" id="{6B256D67-F70F-4080-9971-E25C19982680}"/>
                  </a:ext>
                </a:extLst>
              </p:cNvPr>
              <p:cNvSpPr txBox="1"/>
              <p:nvPr/>
            </p:nvSpPr>
            <p:spPr>
              <a:xfrm>
                <a:off x="6228184" y="4267524"/>
                <a:ext cx="1704761" cy="46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fr-FR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sz="1000" b="0" i="0" smtClean="0">
                                      <a:latin typeface="Cambria Math" panose="02040503050406030204" pitchFamily="18" charset="0"/>
                                    </a:rPr>
                                    <m:t>arc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0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CH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CH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CH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25" name="ZoneTexte 20">
                <a:extLst>
                  <a:ext uri="{FF2B5EF4-FFF2-40B4-BE49-F238E27FC236}">
                    <a16:creationId xmlns:a16="http://schemas.microsoft.com/office/drawing/2014/main" id="{6B256D67-F70F-4080-9971-E25C19982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267524"/>
                <a:ext cx="1704761" cy="462499"/>
              </a:xfrm>
              <a:prstGeom prst="rect">
                <a:avLst/>
              </a:prstGeom>
              <a:blipFill>
                <a:blip r:embed="rId13"/>
                <a:stretch>
                  <a:fillRect l="-1434" t="-105263" r="-16129" b="-16447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54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8">
            <a:extLst>
              <a:ext uri="{FF2B5EF4-FFF2-40B4-BE49-F238E27FC236}">
                <a16:creationId xmlns:a16="http://schemas.microsoft.com/office/drawing/2014/main" id="{E257CF73-AECE-4B24-909A-9027E56B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5" t="10444" r="9386" b="3342"/>
          <a:stretch/>
        </p:blipFill>
        <p:spPr>
          <a:xfrm>
            <a:off x="37365" y="1448868"/>
            <a:ext cx="3812076" cy="3030905"/>
          </a:xfrm>
          <a:prstGeom prst="rect">
            <a:avLst/>
          </a:prstGeom>
        </p:spPr>
      </p:pic>
      <p:pic>
        <p:nvPicPr>
          <p:cNvPr id="5" name="Grafik 2">
            <a:extLst>
              <a:ext uri="{FF2B5EF4-FFF2-40B4-BE49-F238E27FC236}">
                <a16:creationId xmlns:a16="http://schemas.microsoft.com/office/drawing/2014/main" id="{CB4CBEA3-E2ED-4BC0-A187-AD3E2EEF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41" t="-680" r="40253" b="84726"/>
          <a:stretch/>
        </p:blipFill>
        <p:spPr>
          <a:xfrm>
            <a:off x="3995936" y="1491630"/>
            <a:ext cx="1772703" cy="64633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627378-7013-41A0-9617-644F318C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663727"/>
            <a:ext cx="5215211" cy="7500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0D5118A-7DA1-49E3-81A5-870BA5039A14}"/>
              </a:ext>
            </a:extLst>
          </p:cNvPr>
          <p:cNvSpPr/>
          <p:nvPr/>
        </p:nvSpPr>
        <p:spPr>
          <a:xfrm>
            <a:off x="251520" y="911908"/>
            <a:ext cx="23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latin typeface="+mj-lt"/>
              </a:rPr>
              <a:t>Bennett-Porteus law: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0DBB0B7-ADE1-4F6B-A786-F3EDB7E95160}"/>
                  </a:ext>
                </a:extLst>
              </p:cNvPr>
              <p:cNvSpPr/>
              <p:nvPr/>
            </p:nvSpPr>
            <p:spPr>
              <a:xfrm>
                <a:off x="6862306" y="1825813"/>
                <a:ext cx="2102182" cy="1771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l-GR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sz="1200" b="1" dirty="0">
                    <a:latin typeface="+mj-lt"/>
                  </a:rPr>
                  <a:t> is the RMS roughness</a:t>
                </a:r>
                <a:r>
                  <a:rPr lang="en-GB" sz="12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CH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latin typeface="+mj-lt"/>
                  </a:rPr>
                  <a:t> is the reflectivity for a smooth surface of the same material, m is the RMS slope of the surface profile and it is equal to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CH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C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rad>
                      </m:num>
                      <m:den>
                        <m:r>
                          <a:rPr lang="de-CH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sz="1200" dirty="0">
                    <a:latin typeface="+mj-lt"/>
                  </a:rPr>
                  <a:t> with a the autocovariance length,</a:t>
                </a:r>
                <a:r>
                  <a:rPr lang="de-CH" sz="12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CH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j-lt"/>
                  </a:rPr>
                  <a:t>the instrumental acceptance angle</a:t>
                </a: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0DBB0B7-ADE1-4F6B-A786-F3EDB7E95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306" y="1825813"/>
                <a:ext cx="2102182" cy="1771703"/>
              </a:xfrm>
              <a:prstGeom prst="rect">
                <a:avLst/>
              </a:prstGeom>
              <a:blipFill>
                <a:blip r:embed="rId6"/>
                <a:stretch>
                  <a:fillRect l="-290" t="-690" r="-13913" b="-172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E5946013-4ECE-4856-B848-C8FEA78CE6FC}"/>
              </a:ext>
            </a:extLst>
          </p:cNvPr>
          <p:cNvSpPr/>
          <p:nvPr/>
        </p:nvSpPr>
        <p:spPr>
          <a:xfrm>
            <a:off x="3942144" y="2389249"/>
            <a:ext cx="1969660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</a:rPr>
              <a:t>Dash line = Bennett-</a:t>
            </a:r>
            <a:r>
              <a:rPr lang="en-GB" sz="1400" dirty="0" err="1">
                <a:latin typeface="+mj-lt"/>
              </a:rPr>
              <a:t>Porteus</a:t>
            </a:r>
            <a:r>
              <a:rPr lang="en-GB" sz="1400" dirty="0">
                <a:latin typeface="+mj-lt"/>
              </a:rPr>
              <a:t> law</a:t>
            </a:r>
          </a:p>
          <a:p>
            <a:endParaRPr lang="en-GB" sz="1400" dirty="0">
              <a:latin typeface="+mj-lt"/>
            </a:endParaRPr>
          </a:p>
          <a:p>
            <a:r>
              <a:rPr lang="en-GB" sz="1400" dirty="0">
                <a:latin typeface="+mj-lt"/>
              </a:rPr>
              <a:t>Solid line = measurement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BD8A6B-5840-45AF-984A-5417BAD28714}"/>
              </a:ext>
            </a:extLst>
          </p:cNvPr>
          <p:cNvSpPr txBox="1">
            <a:spLocks/>
          </p:cNvSpPr>
          <p:nvPr/>
        </p:nvSpPr>
        <p:spPr bwMode="auto">
          <a:xfrm>
            <a:off x="74264" y="203720"/>
            <a:ext cx="8280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2pPr>
            <a:lvl3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3pPr>
            <a:lvl4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4pPr>
            <a:lvl5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5pPr>
            <a:lvl6pPr marL="4572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6pPr>
            <a:lvl7pPr marL="9144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7pPr>
            <a:lvl8pPr marL="13716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8pPr>
            <a:lvl9pPr marL="18288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r>
              <a:rPr lang="en-US" sz="1900" dirty="0"/>
              <a:t>Bennett’s formula and optical properties</a:t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F9FE6EF-FD8E-49E0-9911-35E8066032AC}"/>
              </a:ext>
            </a:extLst>
          </p:cNvPr>
          <p:cNvSpPr/>
          <p:nvPr/>
        </p:nvSpPr>
        <p:spPr>
          <a:xfrm>
            <a:off x="4067944" y="3854267"/>
            <a:ext cx="4104456" cy="646331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GB" b="1" dirty="0">
                <a:latin typeface="+mj-lt"/>
              </a:rPr>
              <a:t>No correlation between Bennett-</a:t>
            </a:r>
            <a:r>
              <a:rPr lang="en-GB" b="1" dirty="0" err="1">
                <a:latin typeface="+mj-lt"/>
              </a:rPr>
              <a:t>Porteus</a:t>
            </a:r>
            <a:r>
              <a:rPr lang="en-GB" b="1" dirty="0">
                <a:latin typeface="+mj-lt"/>
              </a:rPr>
              <a:t> law and measurements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2B9C96-00B1-4BE2-9B52-5F7E9153F76D}"/>
              </a:ext>
            </a:extLst>
          </p:cNvPr>
          <p:cNvSpPr/>
          <p:nvPr/>
        </p:nvSpPr>
        <p:spPr>
          <a:xfrm>
            <a:off x="6847204" y="1401080"/>
            <a:ext cx="210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latin typeface="+mj-lt"/>
              </a:rPr>
              <a:t>M100 used as R0</a:t>
            </a:r>
          </a:p>
        </p:txBody>
      </p:sp>
    </p:spTree>
    <p:extLst>
      <p:ext uri="{BB962C8B-B14F-4D97-AF65-F5344CB8AC3E}">
        <p14:creationId xmlns:p14="http://schemas.microsoft.com/office/powerpoint/2010/main" val="361300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BRDF data and the </a:t>
            </a:r>
            <a:r>
              <a:rPr lang="en-US" sz="2000" dirty="0" err="1"/>
              <a:t>Phong</a:t>
            </a:r>
            <a:r>
              <a:rPr lang="en-US" sz="2000" dirty="0"/>
              <a:t> model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7951CEFF-F2EF-4DB3-B09E-7D9795C6D073}"/>
              </a:ext>
            </a:extLst>
          </p:cNvPr>
          <p:cNvSpPr txBox="1"/>
          <p:nvPr/>
        </p:nvSpPr>
        <p:spPr>
          <a:xfrm>
            <a:off x="3357804" y="76225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Phong</a:t>
            </a:r>
            <a:r>
              <a:rPr lang="en-US" b="1" dirty="0">
                <a:latin typeface="+mj-lt"/>
              </a:rPr>
              <a:t> Model: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E1B74B-B0E9-49E9-86C1-301AC66E85C4}"/>
              </a:ext>
            </a:extLst>
          </p:cNvPr>
          <p:cNvGrpSpPr/>
          <p:nvPr/>
        </p:nvGrpSpPr>
        <p:grpSpPr>
          <a:xfrm>
            <a:off x="3491880" y="1462705"/>
            <a:ext cx="4484434" cy="3281158"/>
            <a:chOff x="4211960" y="1491630"/>
            <a:chExt cx="2342509" cy="173555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D92BD2C-4C08-4861-8CC0-0FC73C14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7984" y="1491630"/>
              <a:ext cx="2126485" cy="1735555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72EE30A-762D-48BB-AFEA-CCB152F5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99" r="91390" b="9829"/>
            <a:stretch/>
          </p:blipFill>
          <p:spPr>
            <a:xfrm>
              <a:off x="4211960" y="1524267"/>
              <a:ext cx="216025" cy="1551539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20">
                <a:extLst>
                  <a:ext uri="{FF2B5EF4-FFF2-40B4-BE49-F238E27FC236}">
                    <a16:creationId xmlns:a16="http://schemas.microsoft.com/office/drawing/2014/main" id="{60356B26-2D61-4F1C-9902-898F0039C35C}"/>
                  </a:ext>
                </a:extLst>
              </p:cNvPr>
              <p:cNvSpPr txBox="1"/>
              <p:nvPr/>
            </p:nvSpPr>
            <p:spPr>
              <a:xfrm>
                <a:off x="5333500" y="730515"/>
                <a:ext cx="351750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CH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9" name="ZoneTexte 20">
                <a:extLst>
                  <a:ext uri="{FF2B5EF4-FFF2-40B4-BE49-F238E27FC236}">
                    <a16:creationId xmlns:a16="http://schemas.microsoft.com/office/drawing/2014/main" id="{60356B26-2D61-4F1C-9902-898F0039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0" y="730515"/>
                <a:ext cx="3517501" cy="393185"/>
              </a:xfrm>
              <a:prstGeom prst="rect">
                <a:avLst/>
              </a:prstGeom>
              <a:blipFill>
                <a:blip r:embed="rId5"/>
                <a:stretch>
                  <a:fillRect l="-2426" r="-693" b="-1406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727DBCCC-2510-4A3D-8232-57DC0291A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214843"/>
            <a:ext cx="2808312" cy="333624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895AFB-F6A6-4B40-925A-41F6FD588F54}"/>
              </a:ext>
            </a:extLst>
          </p:cNvPr>
          <p:cNvCxnSpPr/>
          <p:nvPr/>
        </p:nvCxnSpPr>
        <p:spPr>
          <a:xfrm>
            <a:off x="539552" y="2571750"/>
            <a:ext cx="230425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6F9C49-954E-4C8A-A9EB-7A848C6DB470}"/>
              </a:ext>
            </a:extLst>
          </p:cNvPr>
          <p:cNvCxnSpPr/>
          <p:nvPr/>
        </p:nvCxnSpPr>
        <p:spPr>
          <a:xfrm>
            <a:off x="2339752" y="2571750"/>
            <a:ext cx="2736304" cy="9361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66DCBB-EA00-4261-82A5-B0713B36B407}"/>
              </a:ext>
            </a:extLst>
          </p:cNvPr>
          <p:cNvSpPr/>
          <p:nvPr/>
        </p:nvSpPr>
        <p:spPr>
          <a:xfrm>
            <a:off x="1128894" y="836332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2D BRDF </a:t>
            </a:r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8DA6AC-482B-4431-AAF2-E49B127D77A6}"/>
              </a:ext>
            </a:extLst>
          </p:cNvPr>
          <p:cNvSpPr/>
          <p:nvPr/>
        </p:nvSpPr>
        <p:spPr>
          <a:xfrm>
            <a:off x="4932040" y="1221681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1D BRDF fitting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878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6145A7-ACF5-4913-8FE7-91B63E66141C}"/>
              </a:ext>
            </a:extLst>
          </p:cNvPr>
          <p:cNvSpPr txBox="1">
            <a:spLocks/>
          </p:cNvSpPr>
          <p:nvPr/>
        </p:nvSpPr>
        <p:spPr bwMode="auto">
          <a:xfrm>
            <a:off x="74264" y="203720"/>
            <a:ext cx="8280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2pPr>
            <a:lvl3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3pPr>
            <a:lvl4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4pPr>
            <a:lvl5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5pPr>
            <a:lvl6pPr marL="4572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6pPr>
            <a:lvl7pPr marL="9144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7pPr>
            <a:lvl8pPr marL="13716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8pPr>
            <a:lvl9pPr marL="18288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r>
              <a:rPr lang="en-US" sz="1800" dirty="0"/>
              <a:t>Ra, Rs, RMS </a:t>
            </a:r>
            <a:r>
              <a:rPr lang="en-US" sz="1900" dirty="0"/>
              <a:t>correlation with the optical properties</a:t>
            </a:r>
            <a:br>
              <a:rPr lang="en-US" sz="1900" dirty="0"/>
            </a:br>
            <a:endParaRPr lang="en-US" sz="19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C72850-3558-42B0-A9D1-46819B8F1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4" r="4784" b="3961"/>
          <a:stretch/>
        </p:blipFill>
        <p:spPr>
          <a:xfrm>
            <a:off x="108024" y="699542"/>
            <a:ext cx="4680000" cy="411602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C85F426-0004-460D-B7E7-D7D8717F4BAB}"/>
              </a:ext>
            </a:extLst>
          </p:cNvPr>
          <p:cNvSpPr/>
          <p:nvPr/>
        </p:nvSpPr>
        <p:spPr>
          <a:xfrm>
            <a:off x="5148064" y="3795886"/>
            <a:ext cx="3234832" cy="369332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+mj-lt"/>
              </a:rPr>
              <a:t>No correlation ( Low R</a:t>
            </a:r>
            <a:r>
              <a:rPr lang="en-GB" b="1" baseline="30000" dirty="0">
                <a:latin typeface="+mj-lt"/>
              </a:rPr>
              <a:t>2</a:t>
            </a:r>
            <a:r>
              <a:rPr lang="en-GB" b="1" dirty="0">
                <a:latin typeface="+mj-lt"/>
              </a:rPr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AC9391-FB1A-43BD-B8BD-EB4D0F53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632349"/>
            <a:ext cx="2265357" cy="1710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8">
                <a:extLst>
                  <a:ext uri="{FF2B5EF4-FFF2-40B4-BE49-F238E27FC236}">
                    <a16:creationId xmlns:a16="http://schemas.microsoft.com/office/drawing/2014/main" id="{4597E778-1CF7-4D75-ACFA-D41581899E03}"/>
                  </a:ext>
                </a:extLst>
              </p:cNvPr>
              <p:cNvSpPr txBox="1"/>
              <p:nvPr/>
            </p:nvSpPr>
            <p:spPr>
              <a:xfrm>
                <a:off x="4754264" y="709019"/>
                <a:ext cx="42119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Correlation of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Ra</a:t>
                </a:r>
                <a14:m>
                  <m:oMath xmlns:m="http://schemas.openxmlformats.org/officeDocument/2006/math">
                    <m:r>
                      <a:rPr lang="de-CH" b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>
                    <a:latin typeface="+mj-lt"/>
                  </a:rPr>
                  <a:t>Rs </a:t>
                </a:r>
                <a:r>
                  <a:rPr lang="en-US" dirty="0">
                    <a:latin typeface="+mj-lt"/>
                  </a:rPr>
                  <a:t>and </a:t>
                </a:r>
                <a:r>
                  <a:rPr lang="en-US" b="1" dirty="0">
                    <a:latin typeface="+mj-lt"/>
                  </a:rPr>
                  <a:t>RMS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with the parameters of the BRDF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Phong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model: </a:t>
                </a:r>
                <a:r>
                  <a:rPr lang="en-US" b="1" dirty="0" err="1">
                    <a:solidFill>
                      <a:schemeClr val="tx1"/>
                    </a:solidFill>
                    <a:latin typeface="+mj-lt"/>
                  </a:rPr>
                  <a:t>ks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US" b="1" dirty="0" err="1">
                    <a:solidFill>
                      <a:schemeClr val="tx1"/>
                    </a:solidFill>
                    <a:latin typeface="+mj-lt"/>
                  </a:rPr>
                  <a:t>kd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, FWHM, and n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ZoneTexte 8">
                <a:extLst>
                  <a:ext uri="{FF2B5EF4-FFF2-40B4-BE49-F238E27FC236}">
                    <a16:creationId xmlns:a16="http://schemas.microsoft.com/office/drawing/2014/main" id="{4597E778-1CF7-4D75-ACFA-D41581899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264" y="709019"/>
                <a:ext cx="4211960" cy="923330"/>
              </a:xfrm>
              <a:prstGeom prst="rect">
                <a:avLst/>
              </a:prstGeom>
              <a:blipFill>
                <a:blip r:embed="rId5"/>
                <a:stretch>
                  <a:fillRect l="-1302" t="-3289" r="-1158" b="-92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01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754D5ECE-F1FB-481C-BF77-ED45094C641A}"/>
                  </a:ext>
                </a:extLst>
              </p:cNvPr>
              <p:cNvSpPr/>
              <p:nvPr/>
            </p:nvSpPr>
            <p:spPr>
              <a:xfrm>
                <a:off x="4955985" y="3440258"/>
                <a:ext cx="4067944" cy="1200329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CH" b="1" i="1">
                            <a:latin typeface="Cambria Math" panose="02040503050406030204" pitchFamily="18" charset="0"/>
                          </a:rPr>
                          <m:t>𝒓𝒆𝒍</m:t>
                        </m:r>
                      </m:sub>
                    </m:sSub>
                    <m:r>
                      <a:rPr lang="de-CH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>
                    <a:latin typeface="+mj-lt"/>
                  </a:rPr>
                  <a:t> and RMS</a:t>
                </a:r>
                <a:r>
                  <a:rPr lang="en-US" b="1" baseline="-25000" dirty="0">
                    <a:latin typeface="+mj-lt"/>
                  </a:rPr>
                  <a:t>S</a:t>
                </a:r>
                <a:r>
                  <a:rPr lang="en-US" b="1" dirty="0">
                    <a:latin typeface="+mj-lt"/>
                  </a:rPr>
                  <a:t> are suitable metric to link the reflection behavior of the surface topography</a:t>
                </a:r>
                <a:endParaRPr lang="de-CH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754D5ECE-F1FB-481C-BF77-ED45094C6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985" y="3440258"/>
                <a:ext cx="406794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8">
                <a:extLst>
                  <a:ext uri="{FF2B5EF4-FFF2-40B4-BE49-F238E27FC236}">
                    <a16:creationId xmlns:a16="http://schemas.microsoft.com/office/drawing/2014/main" id="{8F6AAA7F-8F20-4ADA-82F7-DEFB462E6DE5}"/>
                  </a:ext>
                </a:extLst>
              </p:cNvPr>
              <p:cNvSpPr txBox="1"/>
              <p:nvPr/>
            </p:nvSpPr>
            <p:spPr>
              <a:xfrm>
                <a:off x="4838880" y="718026"/>
                <a:ext cx="42119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+mj-lt"/>
                  </a:rPr>
                  <a:t>Correlation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CH" b="1" i="1">
                            <a:latin typeface="Cambria Math" panose="02040503050406030204" pitchFamily="18" charset="0"/>
                          </a:rPr>
                          <m:t>𝒓𝒆𝒍</m:t>
                        </m:r>
                      </m:sub>
                    </m:sSub>
                    <m:r>
                      <a:rPr lang="de-CH" b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de-CH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:r>
                  <a:rPr lang="en-US" b="1" dirty="0">
                    <a:latin typeface="+mj-lt"/>
                  </a:rPr>
                  <a:t>RMS</a:t>
                </a:r>
                <a:r>
                  <a:rPr lang="en-US" b="1" baseline="-25000" dirty="0">
                    <a:latin typeface="+mj-lt"/>
                  </a:rPr>
                  <a:t>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with the parameters of the BRDF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Phong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model: </a:t>
                </a:r>
                <a:r>
                  <a:rPr lang="en-US" b="1" dirty="0" err="1">
                    <a:latin typeface="+mj-lt"/>
                  </a:rPr>
                  <a:t>k</a:t>
                </a:r>
                <a:r>
                  <a:rPr lang="en-US" b="1" dirty="0" err="1">
                    <a:solidFill>
                      <a:schemeClr val="tx1"/>
                    </a:solidFill>
                    <a:latin typeface="+mj-lt"/>
                  </a:rPr>
                  <a:t>s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US" b="1" dirty="0" err="1">
                    <a:latin typeface="+mj-lt"/>
                  </a:rPr>
                  <a:t>k</a:t>
                </a:r>
                <a:r>
                  <a:rPr lang="en-US" b="1" dirty="0" err="1">
                    <a:solidFill>
                      <a:schemeClr val="tx1"/>
                    </a:solidFill>
                    <a:latin typeface="+mj-lt"/>
                  </a:rPr>
                  <a:t>d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, FWHM,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and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 n</a:t>
                </a:r>
              </a:p>
            </p:txBody>
          </p:sp>
        </mc:Choice>
        <mc:Fallback xmlns="">
          <p:sp>
            <p:nvSpPr>
              <p:cNvPr id="8" name="ZoneTexte 8">
                <a:extLst>
                  <a:ext uri="{FF2B5EF4-FFF2-40B4-BE49-F238E27FC236}">
                    <a16:creationId xmlns:a16="http://schemas.microsoft.com/office/drawing/2014/main" id="{8F6AAA7F-8F20-4ADA-82F7-DEFB462E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80" y="718026"/>
                <a:ext cx="4211960" cy="923330"/>
              </a:xfrm>
              <a:prstGeom prst="rect">
                <a:avLst/>
              </a:prstGeom>
              <a:blipFill>
                <a:blip r:embed="rId4"/>
                <a:stretch>
                  <a:fillRect l="-1302" t="-3974" r="-1158" b="-993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6159B653-D692-4CBD-93EC-B6632B789B5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4264" y="203720"/>
                <a:ext cx="8280400" cy="566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2pPr>
                <a:lvl3pPr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3pPr>
                <a:lvl4pPr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4pPr>
                <a:lvl5pPr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5pPr>
                <a:lvl6pPr marL="457200" algn="l" rtl="0" fontAlgn="base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6pPr>
                <a:lvl7pPr marL="914400" algn="l" rtl="0" fontAlgn="base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7pPr>
                <a:lvl8pPr marL="1371600" algn="l" rtl="0" fontAlgn="base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8pPr>
                <a:lvl9pPr marL="1828800" algn="l" rtl="0" fontAlgn="base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defRPr sz="2300" b="1">
                    <a:solidFill>
                      <a:schemeClr val="tx1"/>
                    </a:solidFill>
                    <a:latin typeface="Georgia" pitchFamily="18" charset="0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CH" sz="1800" b="1" i="1">
                            <a:latin typeface="Cambria Math" panose="02040503050406030204" pitchFamily="18" charset="0"/>
                          </a:rPr>
                          <m:t>𝒓𝒆𝒍</m:t>
                        </m:r>
                      </m:sub>
                    </m:sSub>
                    <m:r>
                      <a:rPr lang="de-CH" sz="1800" b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de-CH" sz="18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1800" dirty="0"/>
                  <a:t> and RMS</a:t>
                </a:r>
                <a:r>
                  <a:rPr lang="en-US" sz="1800" baseline="-25000" dirty="0"/>
                  <a:t>S</a:t>
                </a:r>
                <a:r>
                  <a:rPr lang="en-US" sz="1800" dirty="0"/>
                  <a:t> </a:t>
                </a:r>
                <a:r>
                  <a:rPr lang="en-US" sz="1900" dirty="0"/>
                  <a:t>correlation with the optical properties</a:t>
                </a:r>
                <a:br>
                  <a:rPr lang="en-US" sz="1900" dirty="0"/>
                </a:br>
                <a:endParaRPr lang="en-US" sz="1900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6159B653-D692-4CBD-93EC-B6632B789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64" y="203720"/>
                <a:ext cx="8280400" cy="566738"/>
              </a:xfrm>
              <a:prstGeom prst="rect">
                <a:avLst/>
              </a:prstGeom>
              <a:blipFill>
                <a:blip r:embed="rId6"/>
                <a:stretch>
                  <a:fillRect l="-736" t="-129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3CE6399F-0E59-4807-87C0-5CCD3AAA17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71" b="5368"/>
          <a:stretch/>
        </p:blipFill>
        <p:spPr>
          <a:xfrm>
            <a:off x="89748" y="727082"/>
            <a:ext cx="4842292" cy="3964161"/>
          </a:xfrm>
          <a:prstGeom prst="rect">
            <a:avLst/>
          </a:prstGeom>
        </p:spPr>
      </p:pic>
      <p:pic>
        <p:nvPicPr>
          <p:cNvPr id="9" name="Grafik 7">
            <a:extLst>
              <a:ext uri="{FF2B5EF4-FFF2-40B4-BE49-F238E27FC236}">
                <a16:creationId xmlns:a16="http://schemas.microsoft.com/office/drawing/2014/main" id="{CE897324-F2A5-4965-85D8-CE969B6B2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181" y="1679335"/>
            <a:ext cx="2265357" cy="17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PSD and diffuse reflectivity correlation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3C61A06D-CCD5-4C95-9CF0-36DC14328500}"/>
              </a:ext>
            </a:extLst>
          </p:cNvPr>
          <p:cNvSpPr txBox="1"/>
          <p:nvPr/>
        </p:nvSpPr>
        <p:spPr>
          <a:xfrm>
            <a:off x="467544" y="4226309"/>
            <a:ext cx="813690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Relatively good correlation between PSD and diffuse reflectivity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AA1C7-5E69-46AE-8683-183AF3FC1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2" r="12714"/>
          <a:stretch/>
        </p:blipFill>
        <p:spPr>
          <a:xfrm>
            <a:off x="2198857" y="770458"/>
            <a:ext cx="6917814" cy="33123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72CD831-5159-410D-BC1F-894DB08CF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5" r="6233"/>
          <a:stretch/>
        </p:blipFill>
        <p:spPr>
          <a:xfrm>
            <a:off x="228348" y="699542"/>
            <a:ext cx="1659603" cy="1413436"/>
          </a:xfrm>
          <a:prstGeom prst="rect">
            <a:avLst/>
          </a:prstGeom>
        </p:spPr>
      </p:pic>
      <p:sp>
        <p:nvSpPr>
          <p:cNvPr id="12" name="ZoneTexte 7">
            <a:extLst>
              <a:ext uri="{FF2B5EF4-FFF2-40B4-BE49-F238E27FC236}">
                <a16:creationId xmlns:a16="http://schemas.microsoft.com/office/drawing/2014/main" id="{30F3E897-5332-48A0-8A28-68E38AB18C9E}"/>
              </a:ext>
            </a:extLst>
          </p:cNvPr>
          <p:cNvSpPr txBox="1"/>
          <p:nvPr/>
        </p:nvSpPr>
        <p:spPr>
          <a:xfrm>
            <a:off x="255577" y="2359884"/>
            <a:ext cx="170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From 2D PSD of 1D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968AB1-B330-4196-9BC1-E763ACAB7454}"/>
              </a:ext>
            </a:extLst>
          </p:cNvPr>
          <p:cNvCxnSpPr>
            <a:cxnSpLocks/>
          </p:cNvCxnSpPr>
          <p:nvPr/>
        </p:nvCxnSpPr>
        <p:spPr>
          <a:xfrm>
            <a:off x="395536" y="1419622"/>
            <a:ext cx="1152128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563E38-3323-4C28-BE38-1A4D7A48FFED}"/>
              </a:ext>
            </a:extLst>
          </p:cNvPr>
          <p:cNvCxnSpPr/>
          <p:nvPr/>
        </p:nvCxnSpPr>
        <p:spPr>
          <a:xfrm>
            <a:off x="1403648" y="1419622"/>
            <a:ext cx="1368152" cy="576064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3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Motivation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2BBC53BE-E1A7-4C09-9975-9B0D2C178D04}"/>
              </a:ext>
            </a:extLst>
          </p:cNvPr>
          <p:cNvSpPr txBox="1"/>
          <p:nvPr/>
        </p:nvSpPr>
        <p:spPr>
          <a:xfrm>
            <a:off x="5292080" y="708234"/>
            <a:ext cx="385192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1300" b="1" dirty="0">
                <a:solidFill>
                  <a:schemeClr val="tx1"/>
                </a:solidFill>
                <a:latin typeface="+mj-lt"/>
              </a:rPr>
              <a:t>characterization of surface material properties</a:t>
            </a:r>
            <a:r>
              <a:rPr lang="en-US" sz="1300" dirty="0">
                <a:solidFill>
                  <a:schemeClr val="tx1"/>
                </a:solidFill>
                <a:latin typeface="+mj-lt"/>
              </a:rPr>
              <a:t> of in-vessel components in fusion devices is needed to </a:t>
            </a:r>
            <a:r>
              <a:rPr lang="en-US" sz="1300" b="1" dirty="0">
                <a:solidFill>
                  <a:schemeClr val="tx1"/>
                </a:solidFill>
                <a:latin typeface="+mj-lt"/>
              </a:rPr>
              <a:t>understand photon behavior in fully metallic environment </a:t>
            </a:r>
            <a:r>
              <a:rPr lang="en-US" sz="1300" dirty="0">
                <a:solidFill>
                  <a:schemeClr val="tx1"/>
                </a:solidFill>
                <a:latin typeface="+mj-lt"/>
              </a:rPr>
              <a:t>and interpret optical images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  <a:latin typeface="+mj-lt"/>
              </a:rPr>
              <a:t>False hot spot </a:t>
            </a:r>
            <a:r>
              <a:rPr lang="en-US" sz="1300" dirty="0">
                <a:solidFill>
                  <a:schemeClr val="tx1"/>
                </a:solidFill>
                <a:latin typeface="+mj-lt"/>
              </a:rPr>
              <a:t>can appear in infrared image according to reflectivity model of materials, considering </a:t>
            </a:r>
            <a:r>
              <a:rPr lang="en-US" sz="1300" b="1" dirty="0">
                <a:solidFill>
                  <a:schemeClr val="tx1"/>
                </a:solidFill>
                <a:latin typeface="+mj-lt"/>
              </a:rPr>
              <a:t>specular or diffuse surface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/>
                </a:solidFill>
                <a:latin typeface="+mj-lt"/>
              </a:rPr>
              <a:t>Bidirectional Reflectance Distribution Function (</a:t>
            </a:r>
            <a:r>
              <a:rPr lang="en-US" sz="1300" b="1" dirty="0">
                <a:solidFill>
                  <a:schemeClr val="tx1"/>
                </a:solidFill>
                <a:latin typeface="+mj-lt"/>
              </a:rPr>
              <a:t>BRDF</a:t>
            </a:r>
            <a:r>
              <a:rPr lang="en-US" sz="1300" dirty="0">
                <a:solidFill>
                  <a:schemeClr val="tx1"/>
                </a:solidFill>
                <a:latin typeface="+mj-lt"/>
              </a:rPr>
              <a:t>) requires specific laboratory devices to measure spectral and angular-dependence of reflectivity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300" dirty="0">
                <a:latin typeface="+mj-lt"/>
              </a:rPr>
              <a:t>Characterizing the optical surface properties (emissivity and reflectance) by topography measurements would be </a:t>
            </a:r>
            <a:r>
              <a:rPr lang="en-US" sz="1300" b="1" dirty="0">
                <a:latin typeface="+mj-lt"/>
              </a:rPr>
              <a:t>more</a:t>
            </a:r>
            <a:r>
              <a:rPr lang="en-US" sz="1300" dirty="0">
                <a:latin typeface="+mj-lt"/>
              </a:rPr>
              <a:t> </a:t>
            </a:r>
            <a:r>
              <a:rPr lang="en-US" sz="1300" b="1" dirty="0">
                <a:latin typeface="+mj-lt"/>
              </a:rPr>
              <a:t>straightforward</a:t>
            </a:r>
            <a:r>
              <a:rPr lang="en-US" sz="1300" dirty="0">
                <a:latin typeface="+mj-lt"/>
              </a:rPr>
              <a:t> than BRDF measurement and will help to predict reflections patterns more reliably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9FDB0B-5F2F-4C5F-8F94-B2C69A6D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" y="1040096"/>
            <a:ext cx="5057136" cy="2251734"/>
          </a:xfrm>
          <a:prstGeom prst="rect">
            <a:avLst/>
          </a:prstGeom>
        </p:spPr>
      </p:pic>
      <p:sp>
        <p:nvSpPr>
          <p:cNvPr id="16" name="ZoneTexte 7">
            <a:extLst>
              <a:ext uri="{FF2B5EF4-FFF2-40B4-BE49-F238E27FC236}">
                <a16:creationId xmlns:a16="http://schemas.microsoft.com/office/drawing/2014/main" id="{8790BC1D-62BF-479A-9C8F-AF5C24251C08}"/>
              </a:ext>
            </a:extLst>
          </p:cNvPr>
          <p:cNvSpPr txBox="1"/>
          <p:nvPr/>
        </p:nvSpPr>
        <p:spPr>
          <a:xfrm>
            <a:off x="395536" y="3795886"/>
            <a:ext cx="3923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>
                <a:latin typeface="+mj-lt"/>
              </a:rPr>
              <a:t>Aumeunier</a:t>
            </a:r>
            <a:r>
              <a:rPr lang="en-US" sz="1400" dirty="0">
                <a:latin typeface="+mj-lt"/>
              </a:rPr>
              <a:t> M-H. et al., Nuclear Materials and Energy 26 (2021) 100879 </a:t>
            </a:r>
            <a:r>
              <a:rPr lang="de-CH" sz="1400" dirty="0">
                <a:latin typeface="+mj-lt"/>
                <a:hlinkClick r:id="rId4" tooltip="Persistent link using digital object identifier"/>
              </a:rPr>
              <a:t>https://doi.org/10.1016/j.nme.2020.100879</a:t>
            </a:r>
            <a:endParaRPr lang="en-US" sz="1400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D68682F-D446-4E9C-B19D-5F8E7B964A36}"/>
              </a:ext>
            </a:extLst>
          </p:cNvPr>
          <p:cNvSpPr txBox="1"/>
          <p:nvPr/>
        </p:nvSpPr>
        <p:spPr>
          <a:xfrm>
            <a:off x="179512" y="3366019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R: False hot spot</a:t>
            </a:r>
            <a:endParaRPr lang="en-US" sz="1400" dirty="0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DBEACB9-39B8-4959-A625-D653C527369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83568" y="3147815"/>
            <a:ext cx="360040" cy="2182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44E930E-F7C9-4450-9E7F-92E4EC73D1F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43608" y="2355727"/>
            <a:ext cx="99445" cy="101029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1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15539" y="195486"/>
            <a:ext cx="6480720" cy="362904"/>
          </a:xfrm>
        </p:spPr>
        <p:txBody>
          <a:bodyPr/>
          <a:lstStyle/>
          <a:p>
            <a:r>
              <a:rPr lang="en-US" sz="2000" dirty="0"/>
              <a:t>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B85C8-6C8D-49C0-89CF-866FD0DBA76F}"/>
              </a:ext>
            </a:extLst>
          </p:cNvPr>
          <p:cNvSpPr txBox="1"/>
          <p:nvPr/>
        </p:nvSpPr>
        <p:spPr>
          <a:xfrm>
            <a:off x="56056" y="753428"/>
            <a:ext cx="8908432" cy="39604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For several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tungsten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beryllium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samples, Ra, which is the usual measure of surface roughness,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is not 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the most suitable metric to link with the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reflection behavior of the surface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14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15539" y="195486"/>
            <a:ext cx="6480720" cy="362904"/>
          </a:xfrm>
        </p:spPr>
        <p:txBody>
          <a:bodyPr/>
          <a:lstStyle/>
          <a:p>
            <a:r>
              <a:rPr lang="en-US" sz="2000" dirty="0"/>
              <a:t>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8B85C8-6C8D-49C0-89CF-866FD0DBA76F}"/>
                  </a:ext>
                </a:extLst>
              </p:cNvPr>
              <p:cNvSpPr txBox="1"/>
              <p:nvPr/>
            </p:nvSpPr>
            <p:spPr>
              <a:xfrm>
                <a:off x="56056" y="753428"/>
                <a:ext cx="8908432" cy="3960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For several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tungsten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beryllium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samples, Ra, which is the usual measure of surface roughness,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is not 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the most suitable metric to link with the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reflection behavior of the surface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In contrast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, the PSD and the surface inclination </a:t>
                </a:r>
                <a:r>
                  <a:rPr lang="en-US" sz="2200" dirty="0">
                    <a:latin typeface="+mj-lt"/>
                  </a:rPr>
                  <a:t>angle, relevant roughness, root mean square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CH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de-CH" sz="2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 err="1">
                    <a:solidFill>
                      <a:schemeClr val="tx1"/>
                    </a:solidFill>
                    <a:latin typeface="+mj-lt"/>
                  </a:rPr>
                  <a:t>δm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and RMS</a:t>
                </a:r>
                <a:r>
                  <a:rPr lang="en-US" sz="2200" baseline="-25000" dirty="0">
                    <a:solidFill>
                      <a:schemeClr val="tx1"/>
                    </a:solidFill>
                    <a:latin typeface="+mj-lt"/>
                  </a:rPr>
                  <a:t>S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)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are interesting metrics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for describing the reflected light.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8B85C8-6C8D-49C0-89CF-866FD0DB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" y="753428"/>
                <a:ext cx="8908432" cy="3960440"/>
              </a:xfrm>
              <a:prstGeom prst="rect">
                <a:avLst/>
              </a:prstGeom>
              <a:blipFill>
                <a:blip r:embed="rId2"/>
                <a:stretch>
                  <a:fillRect l="-1778" r="-18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39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15539" y="195486"/>
            <a:ext cx="6480720" cy="362904"/>
          </a:xfrm>
        </p:spPr>
        <p:txBody>
          <a:bodyPr/>
          <a:lstStyle/>
          <a:p>
            <a:r>
              <a:rPr lang="en-US" sz="2000" dirty="0"/>
              <a:t>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8B85C8-6C8D-49C0-89CF-866FD0DBA76F}"/>
                  </a:ext>
                </a:extLst>
              </p:cNvPr>
              <p:cNvSpPr txBox="1"/>
              <p:nvPr/>
            </p:nvSpPr>
            <p:spPr>
              <a:xfrm>
                <a:off x="56056" y="753428"/>
                <a:ext cx="8908432" cy="3960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For several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tungsten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beryllium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samples, Ra, which is the usual measure of surface roughness,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is not 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the most suitable metric to link with the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reflection behavior of the surface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In contrast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, the PSD and the surface inclination </a:t>
                </a:r>
                <a:r>
                  <a:rPr lang="en-US" sz="2200" dirty="0">
                    <a:latin typeface="+mj-lt"/>
                  </a:rPr>
                  <a:t>angle, relevant roughness, root mean square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CH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de-CH" sz="2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 err="1">
                    <a:solidFill>
                      <a:schemeClr val="tx1"/>
                    </a:solidFill>
                    <a:latin typeface="+mj-lt"/>
                  </a:rPr>
                  <a:t>δm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and RMS</a:t>
                </a:r>
                <a:r>
                  <a:rPr lang="en-US" sz="2200" baseline="-25000" dirty="0">
                    <a:solidFill>
                      <a:schemeClr val="tx1"/>
                    </a:solidFill>
                    <a:latin typeface="+mj-lt"/>
                  </a:rPr>
                  <a:t>S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) </a:t>
                </a:r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are interesting metrics</a:t>
                </a:r>
                <a:r>
                  <a:rPr lang="en-US" sz="2200" dirty="0">
                    <a:solidFill>
                      <a:schemeClr val="tx1"/>
                    </a:solidFill>
                    <a:latin typeface="+mj-lt"/>
                  </a:rPr>
                  <a:t> for describing the reflected light.</a:t>
                </a: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latin typeface="+mj-lt"/>
                  </a:rPr>
                  <a:t>To be verified on other samples (pre and post mortem samples)</a:t>
                </a:r>
                <a:endParaRPr lang="en-US" sz="2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8B85C8-6C8D-49C0-89CF-866FD0DB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" y="753428"/>
                <a:ext cx="8908432" cy="3960440"/>
              </a:xfrm>
              <a:prstGeom prst="rect">
                <a:avLst/>
              </a:prstGeom>
              <a:blipFill>
                <a:blip r:embed="rId2"/>
                <a:stretch>
                  <a:fillRect l="-1778" r="-1847" b="-33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47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15539" y="195486"/>
            <a:ext cx="6480720" cy="362904"/>
          </a:xfrm>
        </p:spPr>
        <p:txBody>
          <a:bodyPr/>
          <a:lstStyle/>
          <a:p>
            <a:r>
              <a:rPr lang="en-US" sz="2000" dirty="0"/>
              <a:t>More details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B85C8-6C8D-49C0-89CF-866FD0DBA76F}"/>
              </a:ext>
            </a:extLst>
          </p:cNvPr>
          <p:cNvSpPr txBox="1"/>
          <p:nvPr/>
        </p:nvSpPr>
        <p:spPr>
          <a:xfrm>
            <a:off x="323528" y="843558"/>
            <a:ext cx="8712968" cy="3744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Hiroki </a:t>
            </a:r>
            <a:r>
              <a:rPr lang="en-GB" dirty="0" err="1">
                <a:latin typeface="+mj-lt"/>
              </a:rPr>
              <a:t>Natsume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Mickaël</a:t>
            </a:r>
            <a:r>
              <a:rPr lang="en-GB" dirty="0">
                <a:latin typeface="+mj-lt"/>
              </a:rPr>
              <a:t> Le </a:t>
            </a:r>
            <a:r>
              <a:rPr lang="en-GB" dirty="0" err="1">
                <a:latin typeface="+mj-lt"/>
              </a:rPr>
              <a:t>Bohec</a:t>
            </a:r>
            <a:r>
              <a:rPr lang="en-GB" dirty="0">
                <a:latin typeface="+mj-lt"/>
              </a:rPr>
              <a:t>, Roland Steiner, </a:t>
            </a:r>
            <a:r>
              <a:rPr lang="en-GB" dirty="0" err="1">
                <a:latin typeface="+mj-lt"/>
              </a:rPr>
              <a:t>Marwa</a:t>
            </a:r>
            <a:r>
              <a:rPr lang="en-GB" dirty="0">
                <a:latin typeface="+mj-lt"/>
              </a:rPr>
              <a:t> Ben </a:t>
            </a:r>
            <a:r>
              <a:rPr lang="en-GB" dirty="0" err="1">
                <a:latin typeface="+mj-lt"/>
              </a:rPr>
              <a:t>Yaala</a:t>
            </a:r>
            <a:r>
              <a:rPr lang="en-GB" dirty="0">
                <a:latin typeface="+mj-lt"/>
              </a:rPr>
              <a:t>, Marie-Hélène </a:t>
            </a:r>
            <a:r>
              <a:rPr lang="en-GB" dirty="0" err="1">
                <a:latin typeface="+mj-lt"/>
              </a:rPr>
              <a:t>Aumeunier</a:t>
            </a:r>
            <a:r>
              <a:rPr lang="en-GB" dirty="0">
                <a:latin typeface="+mj-lt"/>
              </a:rPr>
              <a:t>, Laurent Marot, Shin </a:t>
            </a:r>
            <a:r>
              <a:rPr lang="en-GB" dirty="0" err="1">
                <a:latin typeface="+mj-lt"/>
              </a:rPr>
              <a:t>Kajita</a:t>
            </a:r>
            <a:r>
              <a:rPr lang="en-GB" dirty="0">
                <a:latin typeface="+mj-lt"/>
              </a:rPr>
              <a:t>, and </a:t>
            </a:r>
            <a:r>
              <a:rPr lang="en-GB" dirty="0" err="1">
                <a:latin typeface="+mj-lt"/>
              </a:rPr>
              <a:t>Hirohiko</a:t>
            </a:r>
            <a:r>
              <a:rPr lang="en-GB" dirty="0">
                <a:latin typeface="+mj-lt"/>
              </a:rPr>
              <a:t> Tanaka, </a:t>
            </a:r>
            <a:r>
              <a:rPr lang="en-GB" b="1" dirty="0">
                <a:latin typeface="+mj-lt"/>
              </a:rPr>
              <a:t>Effect of beryllium topography on BRDF measurements</a:t>
            </a:r>
            <a:r>
              <a:rPr lang="en-GB" dirty="0">
                <a:latin typeface="+mj-lt"/>
              </a:rPr>
              <a:t>, </a:t>
            </a:r>
            <a:r>
              <a:rPr lang="en-GB" i="1" dirty="0">
                <a:latin typeface="+mj-lt"/>
              </a:rPr>
              <a:t>Submitted to Optical Materials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dirty="0" err="1">
                <a:latin typeface="+mj-lt"/>
              </a:rPr>
              <a:t>Mickaël</a:t>
            </a:r>
            <a:r>
              <a:rPr lang="en-GB" dirty="0">
                <a:latin typeface="+mj-lt"/>
              </a:rPr>
              <a:t> Le </a:t>
            </a:r>
            <a:r>
              <a:rPr lang="en-GB" dirty="0" err="1">
                <a:latin typeface="+mj-lt"/>
              </a:rPr>
              <a:t>Bohec</a:t>
            </a:r>
            <a:r>
              <a:rPr lang="en-GB" dirty="0">
                <a:latin typeface="+mj-lt"/>
              </a:rPr>
              <a:t>, Roland Steiner, Hiroki </a:t>
            </a:r>
            <a:r>
              <a:rPr lang="en-GB" dirty="0" err="1">
                <a:latin typeface="+mj-lt"/>
              </a:rPr>
              <a:t>Natsume</a:t>
            </a:r>
            <a:r>
              <a:rPr lang="en-GB" dirty="0">
                <a:latin typeface="+mj-lt"/>
              </a:rPr>
              <a:t>, Shin </a:t>
            </a:r>
            <a:r>
              <a:rPr lang="en-GB" dirty="0" err="1">
                <a:latin typeface="+mj-lt"/>
              </a:rPr>
              <a:t>Kajita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Marwa</a:t>
            </a:r>
            <a:r>
              <a:rPr lang="en-GB" dirty="0">
                <a:latin typeface="+mj-lt"/>
              </a:rPr>
              <a:t> Ben </a:t>
            </a:r>
            <a:r>
              <a:rPr lang="en-GB" dirty="0" err="1">
                <a:latin typeface="+mj-lt"/>
              </a:rPr>
              <a:t>Yaala</a:t>
            </a:r>
            <a:r>
              <a:rPr lang="en-GB" dirty="0">
                <a:latin typeface="+mj-lt"/>
              </a:rPr>
              <a:t>, Laurent Marot, Marie-Hélène </a:t>
            </a:r>
            <a:r>
              <a:rPr lang="en-GB" dirty="0" err="1">
                <a:latin typeface="+mj-lt"/>
              </a:rPr>
              <a:t>Aumeunier</a:t>
            </a:r>
            <a:r>
              <a:rPr lang="en-GB" dirty="0">
                <a:latin typeface="+mj-lt"/>
              </a:rPr>
              <a:t>, </a:t>
            </a:r>
            <a:r>
              <a:rPr lang="en-GB" b="1" dirty="0">
                <a:latin typeface="+mj-lt"/>
              </a:rPr>
              <a:t>Relationship between topographic parameters and BRDF for tungsten surfaces in the visible spectrum</a:t>
            </a:r>
            <a:r>
              <a:rPr lang="en-GB" dirty="0">
                <a:latin typeface="+mj-lt"/>
              </a:rPr>
              <a:t>, </a:t>
            </a:r>
            <a:r>
              <a:rPr lang="en-GB" i="1" dirty="0">
                <a:latin typeface="+mj-lt"/>
              </a:rPr>
              <a:t>Submitted to </a:t>
            </a:r>
            <a:r>
              <a:rPr lang="en-GB" i="1" dirty="0" err="1">
                <a:latin typeface="+mj-lt"/>
              </a:rPr>
              <a:t>Optik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9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>
          <a:xfrm>
            <a:off x="971550" y="1376363"/>
            <a:ext cx="7772400" cy="10445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2pPr>
            <a:lvl3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3pPr>
            <a:lvl4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4pPr>
            <a:lvl5pPr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5pPr>
            <a:lvl6pPr marL="4572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6pPr>
            <a:lvl7pPr marL="9144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7pPr>
            <a:lvl8pPr marL="13716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8pPr>
            <a:lvl9pPr marL="1828800" algn="l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r>
              <a:rPr lang="en-GB"/>
              <a:t>Thank you</a:t>
            </a:r>
            <a:br>
              <a:rPr lang="en-GB"/>
            </a:br>
            <a:r>
              <a:rPr lang="en-GB" b="0"/>
              <a:t>for your attention.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3491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BRDF measurements setups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050421B-39A4-4ABB-8D59-C85FF51F4A3C}"/>
              </a:ext>
            </a:extLst>
          </p:cNvPr>
          <p:cNvSpPr/>
          <p:nvPr/>
        </p:nvSpPr>
        <p:spPr>
          <a:xfrm>
            <a:off x="251520" y="770458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BULGO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: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B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asel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U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niversity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L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aboratory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G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oniometer</a:t>
            </a:r>
            <a:endParaRPr lang="en-US" b="1" dirty="0"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0C9356E-25F5-4EBD-ADDC-B4EDA777A7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01" t="9662" r="30064"/>
          <a:stretch/>
        </p:blipFill>
        <p:spPr>
          <a:xfrm>
            <a:off x="60401" y="1703456"/>
            <a:ext cx="2279351" cy="21552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9D21C7A-6D69-4BAB-BBB5-2B64128FD0D8}"/>
              </a:ext>
            </a:extLst>
          </p:cNvPr>
          <p:cNvSpPr/>
          <p:nvPr/>
        </p:nvSpPr>
        <p:spPr>
          <a:xfrm>
            <a:off x="0" y="4083818"/>
            <a:ext cx="2279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dirty="0"/>
              <a:t>Ben </a:t>
            </a:r>
            <a:r>
              <a:rPr lang="en-US" sz="800" dirty="0" err="1"/>
              <a:t>Yaala</a:t>
            </a:r>
            <a:r>
              <a:rPr lang="en-US" sz="800" dirty="0"/>
              <a:t>, M., et al. "Bidirectional reflectance measurement of tungsten samples to assess reflection model in WEST tokamak." </a:t>
            </a:r>
            <a:r>
              <a:rPr lang="en-US" sz="800" i="1" dirty="0"/>
              <a:t>Review of Scientific Instruments</a:t>
            </a:r>
            <a:r>
              <a:rPr lang="en-US" sz="800" dirty="0"/>
              <a:t> 92.9 (2021)</a:t>
            </a:r>
          </a:p>
          <a:p>
            <a:pPr algn="just"/>
            <a:r>
              <a:rPr lang="de-CH" sz="800" dirty="0">
                <a:hlinkClick r:id="rId4"/>
              </a:rPr>
              <a:t>https://doi.org/10.1063/5.0046140</a:t>
            </a:r>
            <a:r>
              <a:rPr lang="de-CH" sz="800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C8908A-F455-4FC1-B063-6831FCFC3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5"/>
          <a:stretch/>
        </p:blipFill>
        <p:spPr>
          <a:xfrm>
            <a:off x="2339752" y="1584091"/>
            <a:ext cx="2507934" cy="23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BRDF measurements setups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050421B-39A4-4ABB-8D59-C85FF51F4A3C}"/>
              </a:ext>
            </a:extLst>
          </p:cNvPr>
          <p:cNvSpPr/>
          <p:nvPr/>
        </p:nvSpPr>
        <p:spPr>
          <a:xfrm>
            <a:off x="251520" y="770458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BULGO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: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B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asel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U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niversity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L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aboratory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G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oniometer</a:t>
            </a:r>
            <a:endParaRPr lang="en-US" b="1" dirty="0">
              <a:latin typeface="+mj-lt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3091E9C-37BA-425C-9F46-EF3175D4F573}"/>
              </a:ext>
            </a:extLst>
          </p:cNvPr>
          <p:cNvSpPr/>
          <p:nvPr/>
        </p:nvSpPr>
        <p:spPr>
          <a:xfrm>
            <a:off x="4572000" y="793479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NAGO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Arial" charset="0"/>
              </a:rPr>
              <a:t>: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Na</a:t>
            </a:r>
            <a:r>
              <a:rPr lang="en-US" altLang="en-US" b="1" dirty="0">
                <a:solidFill>
                  <a:schemeClr val="tx1"/>
                </a:solidFill>
                <a:latin typeface="+mj-lt"/>
                <a:cs typeface="Arial" charset="0"/>
              </a:rPr>
              <a:t>goya</a:t>
            </a:r>
            <a:r>
              <a:rPr lang="en-US" altLang="en-US" b="1" dirty="0">
                <a:latin typeface="+mj-lt"/>
                <a:cs typeface="Arial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Arial" charset="0"/>
              </a:rPr>
              <a:t>Go</a:t>
            </a:r>
            <a:r>
              <a:rPr lang="en-US" altLang="en-US" b="1" dirty="0">
                <a:solidFill>
                  <a:schemeClr val="tx1"/>
                </a:solidFill>
                <a:latin typeface="+mj-lt"/>
                <a:cs typeface="Arial" charset="0"/>
              </a:rPr>
              <a:t>niophotometer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0C9356E-25F5-4EBD-ADDC-B4EDA777A7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01" t="9662" r="30064"/>
          <a:stretch/>
        </p:blipFill>
        <p:spPr>
          <a:xfrm>
            <a:off x="60401" y="1703456"/>
            <a:ext cx="2279351" cy="21552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9D21C7A-6D69-4BAB-BBB5-2B64128FD0D8}"/>
              </a:ext>
            </a:extLst>
          </p:cNvPr>
          <p:cNvSpPr/>
          <p:nvPr/>
        </p:nvSpPr>
        <p:spPr>
          <a:xfrm>
            <a:off x="0" y="4083818"/>
            <a:ext cx="2279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dirty="0"/>
              <a:t>Ben </a:t>
            </a:r>
            <a:r>
              <a:rPr lang="en-US" sz="800" dirty="0" err="1"/>
              <a:t>Yaala</a:t>
            </a:r>
            <a:r>
              <a:rPr lang="en-US" sz="800" dirty="0"/>
              <a:t>, M., et al. "Bidirectional reflectance measurement of tungsten samples to assess reflection model in WEST tokamak." </a:t>
            </a:r>
            <a:r>
              <a:rPr lang="en-US" sz="800" i="1" dirty="0"/>
              <a:t>Review of Scientific Instruments</a:t>
            </a:r>
            <a:r>
              <a:rPr lang="en-US" sz="800" dirty="0"/>
              <a:t> 92.9 (2021)</a:t>
            </a:r>
          </a:p>
          <a:p>
            <a:pPr algn="just"/>
            <a:r>
              <a:rPr lang="de-CH" sz="800" dirty="0">
                <a:hlinkClick r:id="rId4"/>
              </a:rPr>
              <a:t>https://doi.org/10.1063/5.0046140</a:t>
            </a:r>
            <a:r>
              <a:rPr lang="de-CH" sz="800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C8908A-F455-4FC1-B063-6831FCFC3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75"/>
          <a:stretch/>
        </p:blipFill>
        <p:spPr>
          <a:xfrm>
            <a:off x="2339752" y="1584091"/>
            <a:ext cx="2507934" cy="2393980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1F2D28DF-528B-474C-A549-162510F70214}"/>
              </a:ext>
            </a:extLst>
          </p:cNvPr>
          <p:cNvCxnSpPr>
            <a:cxnSpLocks/>
          </p:cNvCxnSpPr>
          <p:nvPr/>
        </p:nvCxnSpPr>
        <p:spPr>
          <a:xfrm>
            <a:off x="4860032" y="1416789"/>
            <a:ext cx="0" cy="32749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F1DDCDCF-056C-4F3F-9971-1E65E875B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167" y="1491630"/>
            <a:ext cx="2507933" cy="28191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D16CE63-B3E9-4480-8AAE-ED50884D34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4" b="4606"/>
          <a:stretch/>
        </p:blipFill>
        <p:spPr>
          <a:xfrm>
            <a:off x="7020325" y="1433155"/>
            <a:ext cx="2063274" cy="28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Tungsten samples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3C61A06D-CCD5-4C95-9CF0-36DC14328500}"/>
              </a:ext>
            </a:extLst>
          </p:cNvPr>
          <p:cNvSpPr txBox="1"/>
          <p:nvPr/>
        </p:nvSpPr>
        <p:spPr>
          <a:xfrm>
            <a:off x="668620" y="770112"/>
            <a:ext cx="780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Tungsten samples with different topographies M100-M107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7FD69B-A043-4647-94EA-080CAA8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275606"/>
            <a:ext cx="6104473" cy="34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Tungsten samples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987159-AB46-430B-93FE-A9F293DA1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1"/>
          <a:stretch/>
        </p:blipFill>
        <p:spPr>
          <a:xfrm>
            <a:off x="200835" y="2285317"/>
            <a:ext cx="8742330" cy="25288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1FEC04-6A8D-40B7-95CB-F39ABF1A7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01" t="30104" r="15898" b="42686"/>
          <a:stretch/>
        </p:blipFill>
        <p:spPr>
          <a:xfrm>
            <a:off x="3635896" y="726284"/>
            <a:ext cx="2503576" cy="1317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7">
                <a:extLst>
                  <a:ext uri="{FF2B5EF4-FFF2-40B4-BE49-F238E27FC236}">
                    <a16:creationId xmlns:a16="http://schemas.microsoft.com/office/drawing/2014/main" id="{6DC89C13-2AAB-4C93-B87E-831DD7519C5A}"/>
                  </a:ext>
                </a:extLst>
              </p:cNvPr>
              <p:cNvSpPr txBox="1"/>
              <p:nvPr/>
            </p:nvSpPr>
            <p:spPr>
              <a:xfrm>
                <a:off x="6247569" y="1901179"/>
                <a:ext cx="2086388" cy="43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𝑆𝑝𝑒𝑐</m:t>
                          </m:r>
                        </m:sub>
                      </m:sSub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𝑇𝑜𝑡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ZoneTexte 7">
                <a:extLst>
                  <a:ext uri="{FF2B5EF4-FFF2-40B4-BE49-F238E27FC236}">
                    <a16:creationId xmlns:a16="http://schemas.microsoft.com/office/drawing/2014/main" id="{6DC89C13-2AAB-4C93-B87E-831DD751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569" y="1901179"/>
                <a:ext cx="2086388" cy="435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CA758D6-7133-445F-A9C1-5AB30B6B6FE1}"/>
              </a:ext>
            </a:extLst>
          </p:cNvPr>
          <p:cNvSpPr txBox="1"/>
          <p:nvPr/>
        </p:nvSpPr>
        <p:spPr>
          <a:xfrm>
            <a:off x="521767" y="16840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solidFill>
                  <a:schemeClr val="bg1"/>
                </a:solidFill>
              </a:rPr>
              <a:t>M104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7C81DD-C415-4E69-B5CB-F4A21434F7BE}"/>
              </a:ext>
            </a:extLst>
          </p:cNvPr>
          <p:cNvSpPr txBox="1"/>
          <p:nvPr/>
        </p:nvSpPr>
        <p:spPr>
          <a:xfrm>
            <a:off x="1380820" y="16867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</a:rPr>
              <a:t>M105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B3BDE-716D-4885-BF70-B99BD8DE4AA5}"/>
              </a:ext>
            </a:extLst>
          </p:cNvPr>
          <p:cNvSpPr txBox="1"/>
          <p:nvPr/>
        </p:nvSpPr>
        <p:spPr>
          <a:xfrm>
            <a:off x="2006608" y="167057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solidFill>
                  <a:schemeClr val="bg1"/>
                </a:solidFill>
              </a:rPr>
              <a:t>M106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3C33-EFF2-4C46-B7E1-D270D825CAE5}"/>
              </a:ext>
            </a:extLst>
          </p:cNvPr>
          <p:cNvSpPr txBox="1"/>
          <p:nvPr/>
        </p:nvSpPr>
        <p:spPr>
          <a:xfrm>
            <a:off x="2616152" y="165435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</a:rPr>
              <a:t>M107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3697AE-4AE6-4954-A493-F0CB35B530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949"/>
          <a:stretch/>
        </p:blipFill>
        <p:spPr>
          <a:xfrm>
            <a:off x="156580" y="657661"/>
            <a:ext cx="2975260" cy="155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Beryllium samples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EC2EC828-5226-4C47-A806-7925C3E7CC13}"/>
              </a:ext>
            </a:extLst>
          </p:cNvPr>
          <p:cNvSpPr txBox="1"/>
          <p:nvPr/>
        </p:nvSpPr>
        <p:spPr>
          <a:xfrm>
            <a:off x="128123" y="627534"/>
            <a:ext cx="715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Beryllium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samples with different topographies M200-M203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8BFD1C-C3A1-4544-A365-801108DA5367}"/>
              </a:ext>
            </a:extLst>
          </p:cNvPr>
          <p:cNvGrpSpPr/>
          <p:nvPr/>
        </p:nvGrpSpPr>
        <p:grpSpPr>
          <a:xfrm>
            <a:off x="179512" y="952405"/>
            <a:ext cx="3456384" cy="1115289"/>
            <a:chOff x="4499992" y="915566"/>
            <a:chExt cx="4304294" cy="1388888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E701DDE-9568-4871-93D2-8557BCF5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814" y="915566"/>
              <a:ext cx="4248472" cy="138476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EE65A24-0574-4EF1-8CAA-2C07BD1D48E3}"/>
                </a:ext>
              </a:extLst>
            </p:cNvPr>
            <p:cNvSpPr txBox="1"/>
            <p:nvPr/>
          </p:nvSpPr>
          <p:spPr>
            <a:xfrm>
              <a:off x="4499992" y="1992549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M200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BB67AD8-88A5-4584-BD90-4AF7185F7345}"/>
                </a:ext>
              </a:extLst>
            </p:cNvPr>
            <p:cNvSpPr txBox="1"/>
            <p:nvPr/>
          </p:nvSpPr>
          <p:spPr>
            <a:xfrm>
              <a:off x="5652120" y="1996677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M201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B813D44-9357-4A41-855E-2C2B73D6325E}"/>
                </a:ext>
              </a:extLst>
            </p:cNvPr>
            <p:cNvSpPr txBox="1"/>
            <p:nvPr/>
          </p:nvSpPr>
          <p:spPr>
            <a:xfrm>
              <a:off x="7308304" y="199254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M202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13DEC2D-A0DA-447B-B3A5-16FF09883EBD}"/>
                </a:ext>
              </a:extLst>
            </p:cNvPr>
            <p:cNvSpPr txBox="1"/>
            <p:nvPr/>
          </p:nvSpPr>
          <p:spPr>
            <a:xfrm>
              <a:off x="8144480" y="1983613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34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Beryllium samples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EC2EC828-5226-4C47-A806-7925C3E7CC13}"/>
              </a:ext>
            </a:extLst>
          </p:cNvPr>
          <p:cNvSpPr txBox="1"/>
          <p:nvPr/>
        </p:nvSpPr>
        <p:spPr>
          <a:xfrm>
            <a:off x="128123" y="627534"/>
            <a:ext cx="715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Beryllium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samples with different topographies M200-M203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8BFD1C-C3A1-4544-A365-801108DA5367}"/>
              </a:ext>
            </a:extLst>
          </p:cNvPr>
          <p:cNvGrpSpPr/>
          <p:nvPr/>
        </p:nvGrpSpPr>
        <p:grpSpPr>
          <a:xfrm>
            <a:off x="179512" y="952405"/>
            <a:ext cx="3456384" cy="1115289"/>
            <a:chOff x="4499992" y="915566"/>
            <a:chExt cx="4304294" cy="1388888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E701DDE-9568-4871-93D2-8557BCF5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814" y="915566"/>
              <a:ext cx="4248472" cy="138476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EE65A24-0574-4EF1-8CAA-2C07BD1D48E3}"/>
                </a:ext>
              </a:extLst>
            </p:cNvPr>
            <p:cNvSpPr txBox="1"/>
            <p:nvPr/>
          </p:nvSpPr>
          <p:spPr>
            <a:xfrm>
              <a:off x="4499992" y="1992549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M200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BB67AD8-88A5-4584-BD90-4AF7185F7345}"/>
                </a:ext>
              </a:extLst>
            </p:cNvPr>
            <p:cNvSpPr txBox="1"/>
            <p:nvPr/>
          </p:nvSpPr>
          <p:spPr>
            <a:xfrm>
              <a:off x="5652120" y="1996677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M201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B813D44-9357-4A41-855E-2C2B73D6325E}"/>
                </a:ext>
              </a:extLst>
            </p:cNvPr>
            <p:cNvSpPr txBox="1"/>
            <p:nvPr/>
          </p:nvSpPr>
          <p:spPr>
            <a:xfrm>
              <a:off x="7308304" y="199254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M202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13DEC2D-A0DA-447B-B3A5-16FF09883EBD}"/>
                </a:ext>
              </a:extLst>
            </p:cNvPr>
            <p:cNvSpPr txBox="1"/>
            <p:nvPr/>
          </p:nvSpPr>
          <p:spPr>
            <a:xfrm>
              <a:off x="8144480" y="1983613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M203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7">
                <a:extLst>
                  <a:ext uri="{FF2B5EF4-FFF2-40B4-BE49-F238E27FC236}">
                    <a16:creationId xmlns:a16="http://schemas.microsoft.com/office/drawing/2014/main" id="{E5F5A603-9576-4DC7-8151-05A407F73424}"/>
                  </a:ext>
                </a:extLst>
              </p:cNvPr>
              <p:cNvSpPr txBox="1"/>
              <p:nvPr/>
            </p:nvSpPr>
            <p:spPr>
              <a:xfrm>
                <a:off x="6268276" y="1851569"/>
                <a:ext cx="2086388" cy="43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𝑆𝑝𝑒𝑐</m:t>
                          </m:r>
                        </m:sub>
                      </m:sSub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𝑇𝑜𝑡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ZoneTexte 7">
                <a:extLst>
                  <a:ext uri="{FF2B5EF4-FFF2-40B4-BE49-F238E27FC236}">
                    <a16:creationId xmlns:a16="http://schemas.microsoft.com/office/drawing/2014/main" id="{E5F5A603-9576-4DC7-8151-05A407F73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76" y="1851569"/>
                <a:ext cx="2086388" cy="435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9FB2663F-D225-42B4-868B-CA12E56FAC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22" r="11440"/>
          <a:stretch/>
        </p:blipFill>
        <p:spPr>
          <a:xfrm>
            <a:off x="187388" y="2139702"/>
            <a:ext cx="8814922" cy="26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4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264" y="203720"/>
            <a:ext cx="8280400" cy="566738"/>
          </a:xfrm>
        </p:spPr>
        <p:txBody>
          <a:bodyPr/>
          <a:lstStyle/>
          <a:p>
            <a:r>
              <a:rPr lang="en-US" sz="2000" dirty="0"/>
              <a:t>Beryllium samples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EC2EC828-5226-4C47-A806-7925C3E7CC13}"/>
              </a:ext>
            </a:extLst>
          </p:cNvPr>
          <p:cNvSpPr txBox="1"/>
          <p:nvPr/>
        </p:nvSpPr>
        <p:spPr>
          <a:xfrm>
            <a:off x="-87465" y="1275606"/>
            <a:ext cx="1830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Beryllium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samples with different topographies M200-M203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8B378D-E03D-447B-9CEC-ED0660F5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32" y="44971"/>
            <a:ext cx="2161220" cy="72548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5B1B464-B728-4A99-8CC8-B2905BAC15EE}"/>
              </a:ext>
            </a:extLst>
          </p:cNvPr>
          <p:cNvSpPr txBox="1"/>
          <p:nvPr/>
        </p:nvSpPr>
        <p:spPr>
          <a:xfrm>
            <a:off x="2195736" y="848176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M200</a:t>
            </a:r>
          </a:p>
          <a:p>
            <a:r>
              <a:rPr lang="de-CH" sz="1400" b="1" dirty="0">
                <a:latin typeface="+mj-lt"/>
              </a:rPr>
              <a:t>Ra 0.27µm</a:t>
            </a:r>
            <a:endParaRPr lang="en-US" sz="1400" b="1" dirty="0">
              <a:latin typeface="+mj-l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83538FD-7BA3-4B5E-99BB-F05F75853636}"/>
              </a:ext>
            </a:extLst>
          </p:cNvPr>
          <p:cNvSpPr txBox="1"/>
          <p:nvPr/>
        </p:nvSpPr>
        <p:spPr>
          <a:xfrm>
            <a:off x="3707904" y="843558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M201</a:t>
            </a:r>
          </a:p>
          <a:p>
            <a:r>
              <a:rPr lang="de-CH" sz="1400" b="1" dirty="0">
                <a:latin typeface="+mj-lt"/>
              </a:rPr>
              <a:t>Ra 0.35µm</a:t>
            </a:r>
            <a:endParaRPr lang="en-US" sz="1400" b="1" dirty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7EB29B-BB18-46C6-9791-66FFDBFEDAAC}"/>
              </a:ext>
            </a:extLst>
          </p:cNvPr>
          <p:cNvSpPr txBox="1"/>
          <p:nvPr/>
        </p:nvSpPr>
        <p:spPr>
          <a:xfrm>
            <a:off x="5207793" y="843558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M202</a:t>
            </a:r>
          </a:p>
          <a:p>
            <a:r>
              <a:rPr lang="de-CH" sz="1400" b="1" dirty="0">
                <a:latin typeface="+mj-lt"/>
              </a:rPr>
              <a:t>Ra 1.19µm</a:t>
            </a:r>
            <a:endParaRPr lang="en-US" sz="1400" b="1" dirty="0"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14DAD44-F053-4EB3-8CD2-F85444B7F77D}"/>
              </a:ext>
            </a:extLst>
          </p:cNvPr>
          <p:cNvSpPr txBox="1"/>
          <p:nvPr/>
        </p:nvSpPr>
        <p:spPr>
          <a:xfrm>
            <a:off x="6726037" y="839299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M203</a:t>
            </a:r>
          </a:p>
          <a:p>
            <a:r>
              <a:rPr lang="de-CH" sz="1400" b="1" dirty="0">
                <a:latin typeface="+mj-lt"/>
              </a:rPr>
              <a:t>Ra 0.98µm</a:t>
            </a:r>
            <a:endParaRPr lang="en-US" sz="1400" b="1" dirty="0">
              <a:latin typeface="+mj-l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DE9E997-1669-49D7-8C23-18B74F154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44" y="1367659"/>
            <a:ext cx="6037972" cy="34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7161"/>
      </p:ext>
    </p:extLst>
  </p:cSld>
  <p:clrMapOvr>
    <a:masterClrMapping/>
  </p:clrMapOvr>
</p:sld>
</file>

<file path=ppt/theme/theme1.xml><?xml version="1.0" encoding="utf-8"?>
<a:theme xmlns:a="http://schemas.openxmlformats.org/drawingml/2006/main" name="uni_basel_V01_en">
  <a:themeElements>
    <a:clrScheme name="uni_basel_V01_en 1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FFFFFF"/>
      </a:accent3>
      <a:accent4>
        <a:srgbClr val="000000"/>
      </a:accent4>
      <a:accent5>
        <a:srgbClr val="CFE8E5"/>
      </a:accent5>
      <a:accent6>
        <a:srgbClr val="1A9595"/>
      </a:accent6>
      <a:hlink>
        <a:srgbClr val="000000"/>
      </a:hlink>
      <a:folHlink>
        <a:srgbClr val="000000"/>
      </a:folHlink>
    </a:clrScheme>
    <a:fontScheme name="Uni Bas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2200"/>
          </a:lnSpc>
          <a:defRPr dirty="0"/>
        </a:defPPr>
      </a:lstStyle>
    </a:txDef>
  </a:objectDefaults>
  <a:extraClrSchemeLst>
    <a:extraClrScheme>
      <a:clrScheme name="uni_basel_V01_en 1">
        <a:dk1>
          <a:srgbClr val="000000"/>
        </a:dk1>
        <a:lt1>
          <a:srgbClr val="FFFFFF"/>
        </a:lt1>
        <a:dk2>
          <a:srgbClr val="006E6E"/>
        </a:dk2>
        <a:lt2>
          <a:srgbClr val="BEC3C8"/>
        </a:lt2>
        <a:accent1>
          <a:srgbClr val="A5D7D2"/>
        </a:accent1>
        <a:accent2>
          <a:srgbClr val="1EA5A5"/>
        </a:accent2>
        <a:accent3>
          <a:srgbClr val="FFFFFF"/>
        </a:accent3>
        <a:accent4>
          <a:srgbClr val="000000"/>
        </a:accent4>
        <a:accent5>
          <a:srgbClr val="CFE8E5"/>
        </a:accent5>
        <a:accent6>
          <a:srgbClr val="1A959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Microsoft Office PowerPoint</Application>
  <PresentationFormat>Bildschirmpräsentation (16:9)</PresentationFormat>
  <Paragraphs>162</Paragraphs>
  <Slides>24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Georgia</vt:lpstr>
      <vt:lpstr>Georgia </vt:lpstr>
      <vt:lpstr>Wingdings</vt:lpstr>
      <vt:lpstr>uni_basel_V01_en</vt:lpstr>
      <vt:lpstr>Relationship between topographic parameters and BRDF for tungsten and beryllium surfaces in the visible spectrum  44th ITPA Diagnostics Topical Group Meeting  7/11/2023</vt:lpstr>
      <vt:lpstr>Motivation </vt:lpstr>
      <vt:lpstr>BRDF measurements setups </vt:lpstr>
      <vt:lpstr>BRDF measurements setups </vt:lpstr>
      <vt:lpstr>Tungsten samples </vt:lpstr>
      <vt:lpstr>Tungsten samples </vt:lpstr>
      <vt:lpstr>Beryllium samples </vt:lpstr>
      <vt:lpstr>Beryllium samples </vt:lpstr>
      <vt:lpstr>Beryllium samples </vt:lpstr>
      <vt:lpstr>2D BRDF of beryllium samples </vt:lpstr>
      <vt:lpstr>2D BRDF of beryllium samples </vt:lpstr>
      <vt:lpstr>BRDF measurements for BULGO and NAGO </vt:lpstr>
      <vt:lpstr>Surface topography  </vt:lpstr>
      <vt:lpstr>Surface topography  </vt:lpstr>
      <vt:lpstr>PowerPoint-Präsentation</vt:lpstr>
      <vt:lpstr>BRDF data and the Phong model  </vt:lpstr>
      <vt:lpstr>PowerPoint-Präsentation</vt:lpstr>
      <vt:lpstr>PowerPoint-Präsentation</vt:lpstr>
      <vt:lpstr>PSD and diffuse reflectivity correlation  </vt:lpstr>
      <vt:lpstr>Conclusions</vt:lpstr>
      <vt:lpstr>Conclusions</vt:lpstr>
      <vt:lpstr>Conclusions</vt:lpstr>
      <vt:lpstr>More details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Marwa Ben Yaala</dc:creator>
  <cp:lastModifiedBy>Laurent Marot</cp:lastModifiedBy>
  <cp:revision>742</cp:revision>
  <dcterms:created xsi:type="dcterms:W3CDTF">2019-06-14T08:01:04Z</dcterms:created>
  <dcterms:modified xsi:type="dcterms:W3CDTF">2023-11-06T16:47:45Z</dcterms:modified>
</cp:coreProperties>
</file>